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9" r:id="rId3"/>
    <p:sldId id="282" r:id="rId4"/>
    <p:sldId id="268" r:id="rId5"/>
    <p:sldId id="289" r:id="rId6"/>
    <p:sldId id="290" r:id="rId7"/>
    <p:sldId id="263" r:id="rId8"/>
    <p:sldId id="264" r:id="rId9"/>
    <p:sldId id="265" r:id="rId10"/>
    <p:sldId id="270" r:id="rId11"/>
    <p:sldId id="261" r:id="rId12"/>
    <p:sldId id="260" r:id="rId13"/>
    <p:sldId id="266" r:id="rId14"/>
    <p:sldId id="257" r:id="rId15"/>
    <p:sldId id="258" r:id="rId16"/>
    <p:sldId id="273" r:id="rId17"/>
    <p:sldId id="272" r:id="rId18"/>
    <p:sldId id="283" r:id="rId19"/>
    <p:sldId id="284" r:id="rId20"/>
    <p:sldId id="285" r:id="rId21"/>
    <p:sldId id="286" r:id="rId22"/>
    <p:sldId id="287" r:id="rId23"/>
    <p:sldId id="288" r:id="rId24"/>
    <p:sldId id="280" r:id="rId25"/>
    <p:sldId id="262" r:id="rId2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Στυλ με θέμα 1 - Έμφαση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9607AD3-02F9-4F05-B5F9-06ADC1E61F16}" type="datetimeFigureOut">
              <a:rPr lang="el-GR"/>
              <a:pPr>
                <a:defRPr/>
              </a:pPr>
              <a:t>27/4/2015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89A27F3-6009-4DC9-8E1C-0A6A08D63522}" type="slidenum">
              <a:rPr lang="el-GR"/>
              <a:pPr>
                <a:defRPr/>
              </a:pPr>
              <a:t>‹#›</a:t>
            </a:fld>
            <a:endParaRPr lang="el-GR"/>
          </a:p>
        </p:txBody>
      </p:sp>
    </p:spTree>
    <p:extLst>
      <p:ext uri="{BB962C8B-B14F-4D97-AF65-F5344CB8AC3E}">
        <p14:creationId xmlns:p14="http://schemas.microsoft.com/office/powerpoint/2010/main" val="23027385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2048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20483"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28CE76-AFBB-4774-BBD6-29EA7385BDDA}" type="slidenum">
              <a:rPr lang="el-GR"/>
              <a:pPr fontAlgn="base">
                <a:spcBef>
                  <a:spcPct val="0"/>
                </a:spcBef>
                <a:spcAft>
                  <a:spcPct val="0"/>
                </a:spcAft>
              </a:pPr>
              <a:t>7</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28674"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28675"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ED55FA-A3BE-4813-8A38-8E57F4E455F8}" type="slidenum">
              <a:rPr lang="el-GR"/>
              <a:pPr fontAlgn="base">
                <a:spcBef>
                  <a:spcPct val="0"/>
                </a:spcBef>
                <a:spcAft>
                  <a:spcPct val="0"/>
                </a:spcAft>
              </a:pPr>
              <a:t>14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11 - Τίτλος"/>
          <p:cNvSpPr>
            <a:spLocks noGrp="1"/>
          </p:cNvSpPr>
          <p:nvPr>
            <p:ph type="ctrTitle"/>
          </p:nvPr>
        </p:nvSpPr>
        <p:spPr>
          <a:xfrm>
            <a:off x="3366868" y="533400"/>
            <a:ext cx="5105400" cy="2868168"/>
          </a:xfrm>
        </p:spPr>
        <p:txBody>
          <a:bodyPr>
            <a:noAutofit/>
          </a:bodyPr>
          <a:lstStyle>
            <a:lvl1pPr algn="r">
              <a:defRPr sz="4200" b="1"/>
            </a:lvl1pPr>
            <a:extLst/>
          </a:lstStyle>
          <a:p>
            <a:r>
              <a:rPr lang="el-GR" smtClean="0"/>
              <a:t>Kλικ για επεξεργασία του τίτλου</a:t>
            </a:r>
            <a:endParaRPr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l-GR" smtClean="0"/>
              <a:t>Κάντε κλικ για να επεξεργαστείτε τον υπότιτλο του υποδείγματος</a:t>
            </a:r>
            <a:endParaRPr lang="en-US"/>
          </a:p>
        </p:txBody>
      </p:sp>
      <p:sp>
        <p:nvSpPr>
          <p:cNvPr id="6" name="30 - Θέση ημερομηνίας"/>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FD761A24-0643-4EBE-9894-8F6094AB95C6}" type="datetimeFigureOut">
              <a:rPr lang="el-GR"/>
              <a:pPr>
                <a:defRPr/>
              </a:pPr>
              <a:t>27/4/2015</a:t>
            </a:fld>
            <a:endParaRPr lang="el-GR"/>
          </a:p>
        </p:txBody>
      </p:sp>
      <p:sp>
        <p:nvSpPr>
          <p:cNvPr id="7" name="17 - Θέση υποσέλιδου"/>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el-GR"/>
          </a:p>
        </p:txBody>
      </p:sp>
      <p:sp>
        <p:nvSpPr>
          <p:cNvPr id="8" name="28 - Θέση αριθμού διαφάνειας"/>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3CE5D832-5629-469A-8855-72885AAEE17D}" type="slidenum">
              <a:rPr lang="el-GR"/>
              <a:pPr>
                <a:defRPr/>
              </a:pPr>
              <a:t>‹#›</a:t>
            </a:fld>
            <a:endParaRPr lang="el-GR"/>
          </a:p>
        </p:txBody>
      </p:sp>
    </p:spTree>
  </p:cSld>
  <p:clrMapOvr>
    <a:masterClrMapping/>
  </p:clrMapOvr>
  <p:transition spd="slow">
    <p:wipe dir="d"/>
    <p:sndAc>
      <p:end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6 - Θέση ημερομηνίας"/>
          <p:cNvSpPr>
            <a:spLocks noGrp="1"/>
          </p:cNvSpPr>
          <p:nvPr>
            <p:ph type="dt" sz="half" idx="10"/>
          </p:nvPr>
        </p:nvSpPr>
        <p:spPr/>
        <p:txBody>
          <a:bodyPr/>
          <a:lstStyle>
            <a:lvl1pPr>
              <a:defRPr/>
            </a:lvl1pPr>
          </a:lstStyle>
          <a:p>
            <a:pPr>
              <a:defRPr/>
            </a:pPr>
            <a:fld id="{81D788FF-AE62-4634-A184-EC14BDCE04DE}" type="datetimeFigureOut">
              <a:rPr lang="el-GR"/>
              <a:pPr>
                <a:defRPr/>
              </a:pPr>
              <a:t>27/4/2015</a:t>
            </a:fld>
            <a:endParaRPr lang="el-GR"/>
          </a:p>
        </p:txBody>
      </p:sp>
      <p:sp>
        <p:nvSpPr>
          <p:cNvPr id="5" name="3 - Θέση υποσέλιδου"/>
          <p:cNvSpPr>
            <a:spLocks noGrp="1"/>
          </p:cNvSpPr>
          <p:nvPr>
            <p:ph type="ftr" sz="quarter" idx="11"/>
          </p:nvPr>
        </p:nvSpPr>
        <p:spPr/>
        <p:txBody>
          <a:bodyPr/>
          <a:lstStyle>
            <a:lvl1pPr>
              <a:defRPr/>
            </a:lvl1pPr>
          </a:lstStyle>
          <a:p>
            <a:pPr>
              <a:defRPr/>
            </a:pPr>
            <a:endParaRPr lang="el-GR"/>
          </a:p>
        </p:txBody>
      </p:sp>
      <p:sp>
        <p:nvSpPr>
          <p:cNvPr id="6" name="15 - Θέση αριθμού διαφάνειας"/>
          <p:cNvSpPr>
            <a:spLocks noGrp="1"/>
          </p:cNvSpPr>
          <p:nvPr>
            <p:ph type="sldNum" sz="quarter" idx="12"/>
          </p:nvPr>
        </p:nvSpPr>
        <p:spPr/>
        <p:txBody>
          <a:bodyPr/>
          <a:lstStyle>
            <a:lvl1pPr>
              <a:defRPr/>
            </a:lvl1pPr>
          </a:lstStyle>
          <a:p>
            <a:pPr>
              <a:defRPr/>
            </a:pPr>
            <a:fld id="{3A2462F7-2473-4155-B30F-3CC5D8F78974}" type="slidenum">
              <a:rPr lang="el-GR"/>
              <a:pPr>
                <a:defRPr/>
              </a:pPr>
              <a:t>‹#›</a:t>
            </a:fld>
            <a:endParaRPr lang="el-GR"/>
          </a:p>
        </p:txBody>
      </p:sp>
    </p:spTree>
  </p:cSld>
  <p:clrMapOvr>
    <a:masterClrMapping/>
  </p:clrMapOvr>
  <p:transition spd="slow">
    <p:wipe dir="d"/>
    <p:sndAc>
      <p:end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a:xfrm>
            <a:off x="4243388" y="6557963"/>
            <a:ext cx="2001837" cy="227012"/>
          </a:xfrm>
        </p:spPr>
        <p:txBody>
          <a:bodyPr/>
          <a:lstStyle>
            <a:lvl1pPr>
              <a:defRPr/>
            </a:lvl1pPr>
            <a:extLst/>
          </a:lstStyle>
          <a:p>
            <a:pPr>
              <a:defRPr/>
            </a:pPr>
            <a:fld id="{84AAA531-2862-47A5-8465-2549164DC406}" type="datetimeFigureOut">
              <a:rPr lang="el-GR"/>
              <a:pPr>
                <a:defRPr/>
              </a:pPr>
              <a:t>27/4/2015</a:t>
            </a:fld>
            <a:endParaRPr lang="el-GR"/>
          </a:p>
        </p:txBody>
      </p:sp>
      <p:sp>
        <p:nvSpPr>
          <p:cNvPr id="5" name="4 - Θέση υποσέλιδου"/>
          <p:cNvSpPr>
            <a:spLocks noGrp="1"/>
          </p:cNvSpPr>
          <p:nvPr>
            <p:ph type="ftr" sz="quarter" idx="11"/>
          </p:nvPr>
        </p:nvSpPr>
        <p:spPr>
          <a:xfrm>
            <a:off x="457200" y="6556375"/>
            <a:ext cx="3657600" cy="228600"/>
          </a:xfrm>
        </p:spPr>
        <p:txBody>
          <a:bodyPr/>
          <a:lstStyle>
            <a:lvl1pPr>
              <a:defRPr/>
            </a:lvl1pPr>
            <a:extLst/>
          </a:lstStyle>
          <a:p>
            <a:pPr>
              <a:defRPr/>
            </a:pPr>
            <a:endParaRPr lang="el-GR"/>
          </a:p>
        </p:txBody>
      </p:sp>
      <p:sp>
        <p:nvSpPr>
          <p:cNvPr id="6" name="5 - Θέση αριθμού διαφάνειας"/>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86A56BC4-CC75-41A9-9B44-ED2D4E6A2671}" type="slidenum">
              <a:rPr lang="el-GR"/>
              <a:pPr>
                <a:defRPr/>
              </a:pPr>
              <a:t>‹#›</a:t>
            </a:fld>
            <a:endParaRPr lang="el-GR"/>
          </a:p>
        </p:txBody>
      </p:sp>
    </p:spTree>
  </p:cSld>
  <p:clrMapOvr>
    <a:masterClrMapping/>
  </p:clrMapOvr>
  <p:transition spd="slow">
    <p:wipe dir="d"/>
    <p:sndAc>
      <p:end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6 - Θέση ημερομηνίας"/>
          <p:cNvSpPr>
            <a:spLocks noGrp="1"/>
          </p:cNvSpPr>
          <p:nvPr>
            <p:ph type="dt" sz="half" idx="10"/>
          </p:nvPr>
        </p:nvSpPr>
        <p:spPr/>
        <p:txBody>
          <a:bodyPr/>
          <a:lstStyle>
            <a:lvl1pPr>
              <a:defRPr/>
            </a:lvl1pPr>
          </a:lstStyle>
          <a:p>
            <a:pPr>
              <a:defRPr/>
            </a:pPr>
            <a:fld id="{ABC7E83A-42CA-40E3-B064-28FC83119F5C}" type="datetimeFigureOut">
              <a:rPr lang="el-GR"/>
              <a:pPr>
                <a:defRPr/>
              </a:pPr>
              <a:t>27/4/2015</a:t>
            </a:fld>
            <a:endParaRPr lang="el-GR"/>
          </a:p>
        </p:txBody>
      </p:sp>
      <p:sp>
        <p:nvSpPr>
          <p:cNvPr id="5" name="3 - Θέση υποσέλιδου"/>
          <p:cNvSpPr>
            <a:spLocks noGrp="1"/>
          </p:cNvSpPr>
          <p:nvPr>
            <p:ph type="ftr" sz="quarter" idx="11"/>
          </p:nvPr>
        </p:nvSpPr>
        <p:spPr/>
        <p:txBody>
          <a:bodyPr/>
          <a:lstStyle>
            <a:lvl1pPr>
              <a:defRPr/>
            </a:lvl1pPr>
          </a:lstStyle>
          <a:p>
            <a:pPr>
              <a:defRPr/>
            </a:pPr>
            <a:endParaRPr lang="el-GR"/>
          </a:p>
        </p:txBody>
      </p:sp>
      <p:sp>
        <p:nvSpPr>
          <p:cNvPr id="6" name="15 - Θέση αριθμού διαφάνειας"/>
          <p:cNvSpPr>
            <a:spLocks noGrp="1"/>
          </p:cNvSpPr>
          <p:nvPr>
            <p:ph type="sldNum" sz="quarter" idx="12"/>
          </p:nvPr>
        </p:nvSpPr>
        <p:spPr/>
        <p:txBody>
          <a:bodyPr/>
          <a:lstStyle>
            <a:lvl1pPr>
              <a:defRPr/>
            </a:lvl1pPr>
          </a:lstStyle>
          <a:p>
            <a:pPr>
              <a:defRPr/>
            </a:pPr>
            <a:fld id="{CBC13C18-0348-4C36-BB5D-4F0FCEB4FAF6}" type="slidenum">
              <a:rPr lang="el-GR"/>
              <a:pPr>
                <a:defRPr/>
              </a:pPr>
              <a:t>‹#›</a:t>
            </a:fld>
            <a:endParaRPr lang="el-GR"/>
          </a:p>
        </p:txBody>
      </p:sp>
    </p:spTree>
  </p:cSld>
  <p:clrMapOvr>
    <a:masterClrMapping/>
  </p:clrMapOvr>
  <p:transition spd="slow">
    <p:wipe dir="d"/>
    <p:sndAc>
      <p:end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anchor="t"/>
          <a:lstStyle>
            <a:lvl1pPr algn="r">
              <a:buNone/>
              <a:defRPr sz="4200" b="1" cap="all"/>
            </a:lvl1pPr>
            <a:extLst/>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5515CE79-80E1-4505-852A-0CE9FC9BD208}" type="datetimeFigureOut">
              <a:rPr lang="el-GR"/>
              <a:pPr>
                <a:defRPr/>
              </a:pPr>
              <a:t>27/4/2015</a:t>
            </a:fld>
            <a:endParaRPr lang="el-GR"/>
          </a:p>
        </p:txBody>
      </p:sp>
      <p:sp>
        <p:nvSpPr>
          <p:cNvPr id="5" name="4 - Θέση υποσέλιδου"/>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l-GR"/>
          </a:p>
        </p:txBody>
      </p:sp>
      <p:sp>
        <p:nvSpPr>
          <p:cNvPr id="6" name="5 - Θέση αριθμού διαφάνειας"/>
          <p:cNvSpPr>
            <a:spLocks noGrp="1"/>
          </p:cNvSpPr>
          <p:nvPr>
            <p:ph type="sldNum" sz="quarter" idx="12"/>
          </p:nvPr>
        </p:nvSpPr>
        <p:spPr>
          <a:xfrm>
            <a:off x="6734175" y="6554788"/>
            <a:ext cx="587375" cy="228600"/>
          </a:xfrm>
        </p:spPr>
        <p:txBody>
          <a:bodyPr/>
          <a:lstStyle>
            <a:lvl1pPr>
              <a:defRPr/>
            </a:lvl1pPr>
            <a:extLst/>
          </a:lstStyle>
          <a:p>
            <a:pPr>
              <a:defRPr/>
            </a:pPr>
            <a:fld id="{40227DB6-3CB9-4595-8D94-B0A48D9BBDA2}" type="slidenum">
              <a:rPr lang="el-GR"/>
              <a:pPr>
                <a:defRPr/>
              </a:pPr>
              <a:t>‹#›</a:t>
            </a:fld>
            <a:endParaRPr lang="el-GR"/>
          </a:p>
        </p:txBody>
      </p:sp>
    </p:spTree>
  </p:cSld>
  <p:clrMapOvr>
    <a:masterClrMapping/>
  </p:clrMapOvr>
  <p:transition spd="slow">
    <p:wipe dir="d"/>
    <p:sndAc>
      <p:end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26 - Θέση ημερομηνίας"/>
          <p:cNvSpPr>
            <a:spLocks noGrp="1"/>
          </p:cNvSpPr>
          <p:nvPr>
            <p:ph type="dt" sz="half" idx="10"/>
          </p:nvPr>
        </p:nvSpPr>
        <p:spPr/>
        <p:txBody>
          <a:bodyPr/>
          <a:lstStyle>
            <a:lvl1pPr>
              <a:defRPr/>
            </a:lvl1pPr>
          </a:lstStyle>
          <a:p>
            <a:pPr>
              <a:defRPr/>
            </a:pPr>
            <a:fld id="{A7C51DAF-4B99-4468-8A39-0CBD98F65237}" type="datetimeFigureOut">
              <a:rPr lang="el-GR"/>
              <a:pPr>
                <a:defRPr/>
              </a:pPr>
              <a:t>27/4/2015</a:t>
            </a:fld>
            <a:endParaRPr lang="el-GR"/>
          </a:p>
        </p:txBody>
      </p:sp>
      <p:sp>
        <p:nvSpPr>
          <p:cNvPr id="6" name="3 - Θέση υποσέλιδου"/>
          <p:cNvSpPr>
            <a:spLocks noGrp="1"/>
          </p:cNvSpPr>
          <p:nvPr>
            <p:ph type="ftr" sz="quarter" idx="11"/>
          </p:nvPr>
        </p:nvSpPr>
        <p:spPr/>
        <p:txBody>
          <a:bodyPr/>
          <a:lstStyle>
            <a:lvl1pPr>
              <a:defRPr/>
            </a:lvl1pPr>
          </a:lstStyle>
          <a:p>
            <a:pPr>
              <a:defRPr/>
            </a:pPr>
            <a:endParaRPr lang="el-GR"/>
          </a:p>
        </p:txBody>
      </p:sp>
      <p:sp>
        <p:nvSpPr>
          <p:cNvPr id="7" name="15 - Θέση αριθμού διαφάνειας"/>
          <p:cNvSpPr>
            <a:spLocks noGrp="1"/>
          </p:cNvSpPr>
          <p:nvPr>
            <p:ph type="sldNum" sz="quarter" idx="12"/>
          </p:nvPr>
        </p:nvSpPr>
        <p:spPr/>
        <p:txBody>
          <a:bodyPr/>
          <a:lstStyle>
            <a:lvl1pPr>
              <a:defRPr/>
            </a:lvl1pPr>
          </a:lstStyle>
          <a:p>
            <a:pPr>
              <a:defRPr/>
            </a:pPr>
            <a:fld id="{8E997E18-3B04-4C6B-A394-804C45A2CB19}" type="slidenum">
              <a:rPr lang="el-GR"/>
              <a:pPr>
                <a:defRPr/>
              </a:pPr>
              <a:t>‹#›</a:t>
            </a:fld>
            <a:endParaRPr lang="el-GR"/>
          </a:p>
        </p:txBody>
      </p:sp>
    </p:spTree>
  </p:cSld>
  <p:clrMapOvr>
    <a:masterClrMapping/>
  </p:clrMapOvr>
  <p:transition spd="slow">
    <p:wipe dir="d"/>
    <p:sndAc>
      <p:end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lvl1pPr>
              <a:defRPr/>
            </a:lvl1pPr>
            <a:extLst/>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26 - Θέση ημερομηνίας"/>
          <p:cNvSpPr>
            <a:spLocks noGrp="1"/>
          </p:cNvSpPr>
          <p:nvPr>
            <p:ph type="dt" sz="half" idx="10"/>
          </p:nvPr>
        </p:nvSpPr>
        <p:spPr/>
        <p:txBody>
          <a:bodyPr/>
          <a:lstStyle>
            <a:lvl1pPr>
              <a:defRPr/>
            </a:lvl1pPr>
          </a:lstStyle>
          <a:p>
            <a:pPr>
              <a:defRPr/>
            </a:pPr>
            <a:fld id="{8C4D11CC-99D0-46E6-A7C9-5624C9DCD59C}" type="datetimeFigureOut">
              <a:rPr lang="el-GR"/>
              <a:pPr>
                <a:defRPr/>
              </a:pPr>
              <a:t>27/4/2015</a:t>
            </a:fld>
            <a:endParaRPr lang="el-GR"/>
          </a:p>
        </p:txBody>
      </p:sp>
      <p:sp>
        <p:nvSpPr>
          <p:cNvPr id="8" name="3 - Θέση υποσέλιδου"/>
          <p:cNvSpPr>
            <a:spLocks noGrp="1"/>
          </p:cNvSpPr>
          <p:nvPr>
            <p:ph type="ftr" sz="quarter" idx="11"/>
          </p:nvPr>
        </p:nvSpPr>
        <p:spPr/>
        <p:txBody>
          <a:bodyPr/>
          <a:lstStyle>
            <a:lvl1pPr>
              <a:defRPr/>
            </a:lvl1pPr>
          </a:lstStyle>
          <a:p>
            <a:pPr>
              <a:defRPr/>
            </a:pPr>
            <a:endParaRPr lang="el-GR"/>
          </a:p>
        </p:txBody>
      </p:sp>
      <p:sp>
        <p:nvSpPr>
          <p:cNvPr id="9" name="15 - Θέση αριθμού διαφάνειας"/>
          <p:cNvSpPr>
            <a:spLocks noGrp="1"/>
          </p:cNvSpPr>
          <p:nvPr>
            <p:ph type="sldNum" sz="quarter" idx="12"/>
          </p:nvPr>
        </p:nvSpPr>
        <p:spPr/>
        <p:txBody>
          <a:bodyPr/>
          <a:lstStyle>
            <a:lvl1pPr>
              <a:defRPr/>
            </a:lvl1pPr>
          </a:lstStyle>
          <a:p>
            <a:pPr>
              <a:defRPr/>
            </a:pPr>
            <a:fld id="{73A545B6-3329-4C2A-BC0A-FD51DC84BA83}" type="slidenum">
              <a:rPr lang="el-GR"/>
              <a:pPr>
                <a:defRPr/>
              </a:pPr>
              <a:t>‹#›</a:t>
            </a:fld>
            <a:endParaRPr lang="el-GR"/>
          </a:p>
        </p:txBody>
      </p:sp>
    </p:spTree>
  </p:cSld>
  <p:clrMapOvr>
    <a:masterClrMapping/>
  </p:clrMapOvr>
  <p:transition spd="slow">
    <p:wipe dir="d"/>
    <p:sndAc>
      <p:end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lang="el-GR" smtClean="0"/>
              <a:t>Kλικ για επεξεργασία του τίτλου</a:t>
            </a:r>
            <a:endParaRPr lang="en-US"/>
          </a:p>
        </p:txBody>
      </p:sp>
      <p:sp>
        <p:nvSpPr>
          <p:cNvPr id="3" name="26 - Θέση ημερομηνίας"/>
          <p:cNvSpPr>
            <a:spLocks noGrp="1"/>
          </p:cNvSpPr>
          <p:nvPr>
            <p:ph type="dt" sz="half" idx="10"/>
          </p:nvPr>
        </p:nvSpPr>
        <p:spPr/>
        <p:txBody>
          <a:bodyPr/>
          <a:lstStyle>
            <a:lvl1pPr>
              <a:defRPr/>
            </a:lvl1pPr>
          </a:lstStyle>
          <a:p>
            <a:pPr>
              <a:defRPr/>
            </a:pPr>
            <a:fld id="{4CCDACA1-95B7-413A-BF91-7DB3481B608A}" type="datetimeFigureOut">
              <a:rPr lang="el-GR"/>
              <a:pPr>
                <a:defRPr/>
              </a:pPr>
              <a:t>27/4/2015</a:t>
            </a:fld>
            <a:endParaRPr lang="el-GR"/>
          </a:p>
        </p:txBody>
      </p:sp>
      <p:sp>
        <p:nvSpPr>
          <p:cNvPr id="4" name="3 - Θέση υποσέλιδου"/>
          <p:cNvSpPr>
            <a:spLocks noGrp="1"/>
          </p:cNvSpPr>
          <p:nvPr>
            <p:ph type="ftr" sz="quarter" idx="11"/>
          </p:nvPr>
        </p:nvSpPr>
        <p:spPr/>
        <p:txBody>
          <a:bodyPr/>
          <a:lstStyle>
            <a:lvl1pPr>
              <a:defRPr/>
            </a:lvl1pPr>
          </a:lstStyle>
          <a:p>
            <a:pPr>
              <a:defRPr/>
            </a:pPr>
            <a:endParaRPr lang="el-GR"/>
          </a:p>
        </p:txBody>
      </p:sp>
      <p:sp>
        <p:nvSpPr>
          <p:cNvPr id="5" name="15 - Θέση αριθμού διαφάνειας"/>
          <p:cNvSpPr>
            <a:spLocks noGrp="1"/>
          </p:cNvSpPr>
          <p:nvPr>
            <p:ph type="sldNum" sz="quarter" idx="12"/>
          </p:nvPr>
        </p:nvSpPr>
        <p:spPr/>
        <p:txBody>
          <a:bodyPr/>
          <a:lstStyle>
            <a:lvl1pPr>
              <a:defRPr/>
            </a:lvl1pPr>
          </a:lstStyle>
          <a:p>
            <a:pPr>
              <a:defRPr/>
            </a:pPr>
            <a:fld id="{01CF1A23-83E9-403F-AAED-960B30DAFCBA}" type="slidenum">
              <a:rPr lang="el-GR"/>
              <a:pPr>
                <a:defRPr/>
              </a:pPr>
              <a:t>‹#›</a:t>
            </a:fld>
            <a:endParaRPr lang="el-GR"/>
          </a:p>
        </p:txBody>
      </p:sp>
    </p:spTree>
  </p:cSld>
  <p:clrMapOvr>
    <a:masterClrMapping/>
  </p:clrMapOvr>
  <p:transition spd="slow">
    <p:wipe dir="d"/>
    <p:sndAc>
      <p:end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26 - Θέση ημερομηνίας"/>
          <p:cNvSpPr>
            <a:spLocks noGrp="1"/>
          </p:cNvSpPr>
          <p:nvPr>
            <p:ph type="dt" sz="half" idx="10"/>
          </p:nvPr>
        </p:nvSpPr>
        <p:spPr/>
        <p:txBody>
          <a:bodyPr/>
          <a:lstStyle>
            <a:lvl1pPr>
              <a:defRPr/>
            </a:lvl1pPr>
          </a:lstStyle>
          <a:p>
            <a:pPr>
              <a:defRPr/>
            </a:pPr>
            <a:fld id="{5E4D2A63-E3EE-4F53-B18F-78E25D4F96BD}" type="datetimeFigureOut">
              <a:rPr lang="el-GR"/>
              <a:pPr>
                <a:defRPr/>
              </a:pPr>
              <a:t>27/4/2015</a:t>
            </a:fld>
            <a:endParaRPr lang="el-GR"/>
          </a:p>
        </p:txBody>
      </p:sp>
      <p:sp>
        <p:nvSpPr>
          <p:cNvPr id="3" name="3 - Θέση υποσέλιδου"/>
          <p:cNvSpPr>
            <a:spLocks noGrp="1"/>
          </p:cNvSpPr>
          <p:nvPr>
            <p:ph type="ftr" sz="quarter" idx="11"/>
          </p:nvPr>
        </p:nvSpPr>
        <p:spPr/>
        <p:txBody>
          <a:bodyPr/>
          <a:lstStyle>
            <a:lvl1pPr>
              <a:defRPr/>
            </a:lvl1pPr>
          </a:lstStyle>
          <a:p>
            <a:pPr>
              <a:defRPr/>
            </a:pPr>
            <a:endParaRPr lang="el-GR"/>
          </a:p>
        </p:txBody>
      </p:sp>
      <p:sp>
        <p:nvSpPr>
          <p:cNvPr id="4" name="15 - Θέση αριθμού διαφάνειας"/>
          <p:cNvSpPr>
            <a:spLocks noGrp="1"/>
          </p:cNvSpPr>
          <p:nvPr>
            <p:ph type="sldNum" sz="quarter" idx="12"/>
          </p:nvPr>
        </p:nvSpPr>
        <p:spPr/>
        <p:txBody>
          <a:bodyPr/>
          <a:lstStyle>
            <a:lvl1pPr>
              <a:defRPr/>
            </a:lvl1pPr>
          </a:lstStyle>
          <a:p>
            <a:pPr>
              <a:defRPr/>
            </a:pPr>
            <a:fld id="{D85C9996-234E-45BA-BF2C-99DB2069924F}" type="slidenum">
              <a:rPr lang="el-GR"/>
              <a:pPr>
                <a:defRPr/>
              </a:pPr>
              <a:t>‹#›</a:t>
            </a:fld>
            <a:endParaRPr lang="el-GR"/>
          </a:p>
        </p:txBody>
      </p:sp>
    </p:spTree>
  </p:cSld>
  <p:clrMapOvr>
    <a:masterClrMapping/>
  </p:clrMapOvr>
  <p:transition spd="slow">
    <p:wipe dir="d"/>
    <p:sndAc>
      <p:end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26 - Θέση ημερομηνίας"/>
          <p:cNvSpPr>
            <a:spLocks noGrp="1"/>
          </p:cNvSpPr>
          <p:nvPr>
            <p:ph type="dt" sz="half" idx="10"/>
          </p:nvPr>
        </p:nvSpPr>
        <p:spPr/>
        <p:txBody>
          <a:bodyPr/>
          <a:lstStyle>
            <a:lvl1pPr>
              <a:defRPr/>
            </a:lvl1pPr>
          </a:lstStyle>
          <a:p>
            <a:pPr>
              <a:defRPr/>
            </a:pPr>
            <a:fld id="{1C2694D1-3209-4855-8EFB-2FF384E183C8}" type="datetimeFigureOut">
              <a:rPr lang="el-GR"/>
              <a:pPr>
                <a:defRPr/>
              </a:pPr>
              <a:t>27/4/2015</a:t>
            </a:fld>
            <a:endParaRPr lang="el-GR"/>
          </a:p>
        </p:txBody>
      </p:sp>
      <p:sp>
        <p:nvSpPr>
          <p:cNvPr id="6" name="3 - Θέση υποσέλιδου"/>
          <p:cNvSpPr>
            <a:spLocks noGrp="1"/>
          </p:cNvSpPr>
          <p:nvPr>
            <p:ph type="ftr" sz="quarter" idx="11"/>
          </p:nvPr>
        </p:nvSpPr>
        <p:spPr/>
        <p:txBody>
          <a:bodyPr/>
          <a:lstStyle>
            <a:lvl1pPr>
              <a:defRPr/>
            </a:lvl1pPr>
          </a:lstStyle>
          <a:p>
            <a:pPr>
              <a:defRPr/>
            </a:pPr>
            <a:endParaRPr lang="el-GR"/>
          </a:p>
        </p:txBody>
      </p:sp>
      <p:sp>
        <p:nvSpPr>
          <p:cNvPr id="7" name="15 - Θέση αριθμού διαφάνειας"/>
          <p:cNvSpPr>
            <a:spLocks noGrp="1"/>
          </p:cNvSpPr>
          <p:nvPr>
            <p:ph type="sldNum" sz="quarter" idx="12"/>
          </p:nvPr>
        </p:nvSpPr>
        <p:spPr/>
        <p:txBody>
          <a:bodyPr/>
          <a:lstStyle>
            <a:lvl1pPr>
              <a:defRPr/>
            </a:lvl1pPr>
          </a:lstStyle>
          <a:p>
            <a:pPr>
              <a:defRPr/>
            </a:pPr>
            <a:fld id="{85339DEE-4124-4B00-9C2B-C63A6EBCD3AD}" type="slidenum">
              <a:rPr lang="el-GR"/>
              <a:pPr>
                <a:defRPr/>
              </a:pPr>
              <a:t>‹#›</a:t>
            </a:fld>
            <a:endParaRPr lang="el-GR"/>
          </a:p>
        </p:txBody>
      </p:sp>
    </p:spTree>
  </p:cSld>
  <p:clrMapOvr>
    <a:masterClrMapping/>
  </p:clrMapOvr>
  <p:transition spd="slow">
    <p:wipe dir="d"/>
    <p:sndAc>
      <p:end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7 - Ορθογώνιο"/>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8 - Ορθογώνιο"/>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 Τίτλος"/>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l-GR" smtClean="0"/>
              <a:t>Kλικ για επεξεργασία του τίτλου</a:t>
            </a:r>
            <a:endParaRPr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l-GR" smtClean="0"/>
              <a:t>Kλικ για επεξεργασία των στυλ του υποδείγματος</a:t>
            </a: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l-GR" noProof="0" smtClean="0"/>
              <a:t>Κάντε κλικ στο εικονίδιο για να προσθέσετε μια εικόνα</a:t>
            </a:r>
            <a:endParaRPr lang="en-US" noProof="0" dirty="0"/>
          </a:p>
        </p:txBody>
      </p:sp>
      <p:sp>
        <p:nvSpPr>
          <p:cNvPr id="7" name="4 - Θέση ημερομηνίας"/>
          <p:cNvSpPr>
            <a:spLocks noGrp="1"/>
          </p:cNvSpPr>
          <p:nvPr>
            <p:ph type="dt" sz="half" idx="10"/>
          </p:nvPr>
        </p:nvSpPr>
        <p:spPr/>
        <p:txBody>
          <a:bodyPr/>
          <a:lstStyle>
            <a:lvl1pPr>
              <a:defRPr/>
            </a:lvl1pPr>
            <a:extLst/>
          </a:lstStyle>
          <a:p>
            <a:pPr>
              <a:defRPr/>
            </a:pPr>
            <a:fld id="{1DE2676C-C505-42CB-81D6-BD3B5DE640CA}" type="datetimeFigureOut">
              <a:rPr lang="el-GR"/>
              <a:pPr>
                <a:defRPr/>
              </a:pPr>
              <a:t>27/4/2015</a:t>
            </a:fld>
            <a:endParaRPr lang="el-GR"/>
          </a:p>
        </p:txBody>
      </p:sp>
      <p:sp>
        <p:nvSpPr>
          <p:cNvPr id="8" name="5 - Θέση υποσέλιδου"/>
          <p:cNvSpPr>
            <a:spLocks noGrp="1"/>
          </p:cNvSpPr>
          <p:nvPr>
            <p:ph type="ftr" sz="quarter" idx="11"/>
          </p:nvPr>
        </p:nvSpPr>
        <p:spPr/>
        <p:txBody>
          <a:bodyPr/>
          <a:lstStyle>
            <a:lvl1pPr>
              <a:defRPr/>
            </a:lvl1pPr>
            <a:extLst/>
          </a:lstStyle>
          <a:p>
            <a:pPr>
              <a:defRPr/>
            </a:pPr>
            <a:endParaRPr lang="el-GR"/>
          </a:p>
        </p:txBody>
      </p:sp>
      <p:sp>
        <p:nvSpPr>
          <p:cNvPr id="9" name="6 - Θέση αριθμού διαφάνειας"/>
          <p:cNvSpPr>
            <a:spLocks noGrp="1"/>
          </p:cNvSpPr>
          <p:nvPr>
            <p:ph type="sldNum" sz="quarter" idx="12"/>
          </p:nvPr>
        </p:nvSpPr>
        <p:spPr/>
        <p:txBody>
          <a:bodyPr/>
          <a:lstStyle>
            <a:lvl1pPr>
              <a:defRPr/>
            </a:lvl1pPr>
            <a:extLst/>
          </a:lstStyle>
          <a:p>
            <a:pPr>
              <a:defRPr/>
            </a:pPr>
            <a:fld id="{17E06251-5EA4-4F6D-9176-A1B26734A817}" type="slidenum">
              <a:rPr lang="el-GR"/>
              <a:pPr>
                <a:defRPr/>
              </a:pPr>
              <a:t>‹#›</a:t>
            </a:fld>
            <a:endParaRPr lang="el-GR"/>
          </a:p>
        </p:txBody>
      </p:sp>
    </p:spTree>
  </p:cSld>
  <p:clrMapOvr>
    <a:masterClrMapping/>
  </p:clrMapOvr>
  <p:transition spd="slow">
    <p:wipe dir="d"/>
    <p:sndAc>
      <p:end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2 - Θέση τίτλου"/>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l-GR" smtClean="0"/>
              <a:t>Kλικ για επεξεργασία του τίτλου</a:t>
            </a:r>
            <a:endParaRPr lang="en-US"/>
          </a:p>
        </p:txBody>
      </p:sp>
      <p:sp>
        <p:nvSpPr>
          <p:cNvPr id="19462" name="30 - Θέση κειμένου"/>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27" name="26 - Θέση ημερομηνίας"/>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defRPr>
            </a:lvl1pPr>
            <a:extLst/>
          </a:lstStyle>
          <a:p>
            <a:pPr>
              <a:defRPr/>
            </a:pPr>
            <a:fld id="{FDB1D818-6134-4739-902E-94A03B88F1DF}" type="datetimeFigureOut">
              <a:rPr lang="el-GR"/>
              <a:pPr>
                <a:defRPr/>
              </a:pPr>
              <a:t>27/4/2015</a:t>
            </a:fld>
            <a:endParaRPr lang="el-GR"/>
          </a:p>
        </p:txBody>
      </p:sp>
      <p:sp>
        <p:nvSpPr>
          <p:cNvPr id="4" name="3 - Θέση υποσέλιδου"/>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el-GR"/>
          </a:p>
        </p:txBody>
      </p:sp>
      <p:sp>
        <p:nvSpPr>
          <p:cNvPr id="16" name="15 - Θέση αριθμού διαφάνειας"/>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defRPr>
            </a:lvl1pPr>
            <a:extLst/>
          </a:lstStyle>
          <a:p>
            <a:pPr>
              <a:defRPr/>
            </a:pPr>
            <a:fld id="{8A305C26-76B3-4A09-B1B9-897890ACF68B}"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75" r:id="rId11"/>
  </p:sldLayoutIdLst>
  <p:transition spd="slow">
    <p:wipe dir="d"/>
    <p:sndAc>
      <p:endSnd/>
    </p:sndAc>
  </p:transition>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1.docx"/></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fontAlgn="auto">
              <a:spcAft>
                <a:spcPts val="0"/>
              </a:spcAft>
              <a:defRPr/>
            </a:pPr>
            <a:r>
              <a:rPr lang="el-GR" dirty="0" err="1" smtClean="0"/>
              <a:t>παχυσαρκια</a:t>
            </a:r>
            <a:endParaRPr lang="el-GR" dirty="0"/>
          </a:p>
        </p:txBody>
      </p:sp>
      <p:sp>
        <p:nvSpPr>
          <p:cNvPr id="14338" name="2 - Υπότιτλος"/>
          <p:cNvSpPr>
            <a:spLocks noGrp="1"/>
          </p:cNvSpPr>
          <p:nvPr>
            <p:ph type="subTitle" idx="1"/>
          </p:nvPr>
        </p:nvSpPr>
        <p:spPr>
          <a:xfrm>
            <a:off x="3354388" y="3540125"/>
            <a:ext cx="5114925" cy="1101725"/>
          </a:xfrm>
        </p:spPr>
        <p:txBody>
          <a:bodyPr/>
          <a:lstStyle/>
          <a:p>
            <a:r>
              <a:rPr lang="el-GR" smtClean="0"/>
              <a:t> </a:t>
            </a:r>
          </a:p>
          <a:p>
            <a:r>
              <a:rPr lang="el-GR" b="1" i="1" smtClean="0"/>
              <a:t>                       «Τρώω για να ζω και δεν ζω για να τρώω»</a:t>
            </a:r>
            <a:endParaRPr lang="el-GR" smtClean="0"/>
          </a:p>
          <a:p>
            <a:endParaRPr lang="el-GR" smtClean="0"/>
          </a:p>
        </p:txBody>
      </p:sp>
    </p:spTree>
  </p:cSld>
  <p:clrMapOvr>
    <a:masterClrMapping/>
  </p:clrMapOvr>
  <p:transition spd="slow">
    <p:wipe dir="d"/>
    <p:sndAc>
      <p:end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fontAlgn="auto">
              <a:spcAft>
                <a:spcPts val="0"/>
              </a:spcAft>
              <a:defRPr/>
            </a:pPr>
            <a:r>
              <a:rPr lang="el-GR" dirty="0" err="1" smtClean="0"/>
              <a:t>Ψυχολογικεσ</a:t>
            </a:r>
            <a:r>
              <a:rPr lang="el-GR" dirty="0" smtClean="0"/>
              <a:t> </a:t>
            </a:r>
            <a:r>
              <a:rPr lang="el-GR" dirty="0" err="1" smtClean="0"/>
              <a:t>επιπτωσεισ</a:t>
            </a:r>
            <a:endParaRPr lang="el-GR" dirty="0"/>
          </a:p>
        </p:txBody>
      </p:sp>
      <p:pic>
        <p:nvPicPr>
          <p:cNvPr id="23554" name="Picture 2" descr="Αποτέλεσμα εικόνας για παχυσαρκος εφηβοσ"/>
          <p:cNvPicPr>
            <a:picLocks noGrp="1" noChangeAspect="1" noChangeArrowheads="1"/>
          </p:cNvPicPr>
          <p:nvPr>
            <p:ph idx="1"/>
          </p:nvPr>
        </p:nvPicPr>
        <p:blipFill>
          <a:blip r:embed="rId2"/>
          <a:srcRect/>
          <a:stretch>
            <a:fillRect/>
          </a:stretch>
        </p:blipFill>
        <p:spPr>
          <a:xfrm>
            <a:off x="250825" y="2133600"/>
            <a:ext cx="7464425" cy="3382963"/>
          </a:xfrm>
        </p:spPr>
      </p:pic>
    </p:spTree>
  </p:cSld>
  <p:clrMapOvr>
    <a:masterClrMapping/>
  </p:clrMapOvr>
  <p:transition spd="slow">
    <p:wipe dir="d"/>
    <p:sndAc>
      <p:end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algn="ctr" fontAlgn="auto">
              <a:spcAft>
                <a:spcPts val="0"/>
              </a:spcAft>
              <a:defRPr/>
            </a:pPr>
            <a:r>
              <a:rPr lang="el-GR" dirty="0" err="1" smtClean="0"/>
              <a:t>Ψυχολογικεσ</a:t>
            </a:r>
            <a:r>
              <a:rPr lang="el-GR" dirty="0" smtClean="0"/>
              <a:t> </a:t>
            </a:r>
            <a:r>
              <a:rPr lang="el-GR" dirty="0" err="1" smtClean="0"/>
              <a:t>επιπτωσεισ</a:t>
            </a:r>
            <a:endParaRPr lang="el-GR" dirty="0"/>
          </a:p>
        </p:txBody>
      </p:sp>
      <p:sp>
        <p:nvSpPr>
          <p:cNvPr id="3" name="2 - Θέση περιεχομένου"/>
          <p:cNvSpPr>
            <a:spLocks noGrp="1"/>
          </p:cNvSpPr>
          <p:nvPr>
            <p:ph idx="1"/>
          </p:nvPr>
        </p:nvSpPr>
        <p:spPr/>
        <p:txBody>
          <a:bodyPr>
            <a:normAutofit fontScale="92500" lnSpcReduction="20000"/>
          </a:bodyPr>
          <a:lstStyle/>
          <a:p>
            <a:pPr marL="274320" indent="-274320" fontAlgn="auto">
              <a:spcAft>
                <a:spcPts val="0"/>
              </a:spcAft>
              <a:buFont typeface="Wingdings 2"/>
              <a:buChar char=""/>
              <a:defRPr/>
            </a:pPr>
            <a:r>
              <a:rPr lang="el-GR" dirty="0" smtClean="0"/>
              <a:t>Τα παχύσαρκα άτομα είναι πιο πιθανό να έχουν </a:t>
            </a:r>
            <a:r>
              <a:rPr lang="el-GR" b="1" dirty="0" smtClean="0"/>
              <a:t>κατάθλιψη</a:t>
            </a:r>
            <a:r>
              <a:rPr lang="el-GR" dirty="0" smtClean="0"/>
              <a:t> και </a:t>
            </a:r>
            <a:r>
              <a:rPr lang="el-GR" b="1" dirty="0" smtClean="0"/>
              <a:t>άγχος</a:t>
            </a:r>
            <a:r>
              <a:rPr lang="el-GR" dirty="0" smtClean="0"/>
              <a:t>: Οι άνδρες και οι γυναίκες με πρόβλημα βάρους είναι συνήθως λιγότερο δραστήριοι, όχι φυσικά επειδή έχουν πάντα κάποια δυσκολία στη μετακίνησή τους, αλλά επειδή αισθάνονται αμηχανία και νιώθουν ότι δεν μπορούν να τα καταφέρουν ή κουράζονται ευκολότερα. </a:t>
            </a:r>
            <a:br>
              <a:rPr lang="el-GR" dirty="0" smtClean="0"/>
            </a:br>
            <a:r>
              <a:rPr lang="el-GR" dirty="0" smtClean="0"/>
              <a:t>Οι περισσότεροι από αυτούς δεν αισθάνονται άνετα όταν περπατούν ασκούνται ή εμφανίζονται με λίγα ρούχα ή </a:t>
            </a:r>
            <a:r>
              <a:rPr lang="el-GR" dirty="0" err="1" smtClean="0"/>
              <a:t>μαγιώ</a:t>
            </a:r>
            <a:r>
              <a:rPr lang="el-GR" dirty="0" smtClean="0"/>
              <a:t> μπροστά σε άλλους, λόγω του σχήματος και του μεγέθους του σώματος τους. Αυτή η αίσθηση τους περιορίζει συχνά στο σπίτι, περιορίζει την κοινωνικότητά τους και τους δημιουργεί έντονο αίσθημα κατάθλιψης. </a:t>
            </a:r>
            <a:endParaRPr lang="el-GR" dirty="0"/>
          </a:p>
        </p:txBody>
      </p:sp>
    </p:spTree>
  </p:cSld>
  <p:clrMapOvr>
    <a:masterClrMapping/>
  </p:clrMapOvr>
  <p:transition spd="slow">
    <p:wipe dir="d"/>
    <p:sndAc>
      <p:end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algn="ctr" fontAlgn="auto">
              <a:spcAft>
                <a:spcPts val="0"/>
              </a:spcAft>
              <a:defRPr/>
            </a:pPr>
            <a:r>
              <a:rPr lang="el-GR" dirty="0" err="1" smtClean="0"/>
              <a:t>Κοιν</a:t>
            </a:r>
            <a:r>
              <a:rPr lang="el-GR" dirty="0" err="1"/>
              <a:t>ω</a:t>
            </a:r>
            <a:r>
              <a:rPr lang="el-GR" dirty="0" err="1" smtClean="0"/>
              <a:t>νικεσ</a:t>
            </a:r>
            <a:r>
              <a:rPr lang="el-GR" dirty="0" smtClean="0"/>
              <a:t> </a:t>
            </a:r>
            <a:r>
              <a:rPr lang="el-GR" dirty="0" err="1" smtClean="0"/>
              <a:t>επιπτωσεισ</a:t>
            </a:r>
            <a:endParaRPr lang="el-GR" dirty="0"/>
          </a:p>
        </p:txBody>
      </p:sp>
      <p:sp>
        <p:nvSpPr>
          <p:cNvPr id="25602" name="2 - Θέση περιεχομένου"/>
          <p:cNvSpPr>
            <a:spLocks noGrp="1"/>
          </p:cNvSpPr>
          <p:nvPr>
            <p:ph idx="1"/>
          </p:nvPr>
        </p:nvSpPr>
        <p:spPr/>
        <p:txBody>
          <a:bodyPr/>
          <a:lstStyle/>
          <a:p>
            <a:r>
              <a:rPr lang="el-GR" b="1" smtClean="0"/>
              <a:t>Οι κοινωνικές επιπτώσεις</a:t>
            </a:r>
            <a:r>
              <a:rPr lang="el-GR" smtClean="0"/>
              <a:t> της παχυσαρκίας </a:t>
            </a:r>
            <a:r>
              <a:rPr lang="el-GR" b="1" smtClean="0"/>
              <a:t>είναι σοβαρές</a:t>
            </a:r>
            <a:r>
              <a:rPr lang="el-GR" smtClean="0"/>
              <a:t> και περιλαμβάνουν περιορισμό στην κινητικότητα, την εξεύρεση εργασίας, απομόνωση, αποφυγή σχέσεων και κοινωνικό στιγματισμό. Το κοινωνικό στίγμα, ξεχωρίζει τα παχύσαρκα άτομα από το υπόλοιπο κοινωνικό σύνολο, αναπτύσσει μια υποψία ότι οι άλλοι τους σχολιάζουν αρνητικά, και έτσι αρχίζουν να αποφεύγουν τον πολύ κόσμο και να απομονώνονται.</a:t>
            </a:r>
          </a:p>
        </p:txBody>
      </p:sp>
    </p:spTree>
  </p:cSld>
  <p:clrMapOvr>
    <a:masterClrMapping/>
  </p:clrMapOvr>
  <p:transition spd="slow">
    <p:wipe dir="d"/>
    <p:sndAc>
      <p:end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fontAlgn="auto">
              <a:spcAft>
                <a:spcPts val="0"/>
              </a:spcAft>
              <a:defRPr/>
            </a:pPr>
            <a:r>
              <a:rPr lang="el-GR" dirty="0" smtClean="0"/>
              <a:t>    ΕΠΙΠΤΩΣΕΙΣ </a:t>
            </a:r>
            <a:r>
              <a:rPr lang="el-GR" dirty="0" err="1" smtClean="0"/>
              <a:t>παχυσαρκιασ</a:t>
            </a:r>
            <a:r>
              <a:rPr lang="el-GR" dirty="0" smtClean="0"/>
              <a:t> </a:t>
            </a:r>
            <a:br>
              <a:rPr lang="el-GR" dirty="0" smtClean="0"/>
            </a:br>
            <a:r>
              <a:rPr lang="el-GR" dirty="0" smtClean="0"/>
              <a:t>     στην </a:t>
            </a:r>
            <a:r>
              <a:rPr lang="el-GR" dirty="0" err="1" smtClean="0"/>
              <a:t>εφηβικη</a:t>
            </a:r>
            <a:r>
              <a:rPr lang="el-GR" dirty="0" smtClean="0"/>
              <a:t> </a:t>
            </a:r>
            <a:r>
              <a:rPr lang="el-GR" dirty="0" err="1" smtClean="0"/>
              <a:t>ηλικια</a:t>
            </a:r>
            <a:endParaRPr lang="el-GR" dirty="0"/>
          </a:p>
        </p:txBody>
      </p:sp>
      <p:sp>
        <p:nvSpPr>
          <p:cNvPr id="3" name="2 - Θέση περιεχομένου"/>
          <p:cNvSpPr>
            <a:spLocks noGrp="1"/>
          </p:cNvSpPr>
          <p:nvPr>
            <p:ph sz="half" idx="1"/>
          </p:nvPr>
        </p:nvSpPr>
        <p:spPr>
          <a:xfrm>
            <a:off x="457200" y="1600200"/>
            <a:ext cx="3521075" cy="4525963"/>
          </a:xfrm>
        </p:spPr>
        <p:txBody>
          <a:bodyPr>
            <a:normAutofit fontScale="40000" lnSpcReduction="20000"/>
          </a:bodyPr>
          <a:lstStyle/>
          <a:p>
            <a:pPr marL="274320" indent="-274320">
              <a:spcAft>
                <a:spcPts val="0"/>
              </a:spcAft>
              <a:buFont typeface="Wingdings 2"/>
              <a:buNone/>
              <a:defRPr/>
            </a:pPr>
            <a:r>
              <a:rPr lang="el-GR" dirty="0" smtClean="0"/>
              <a:t> </a:t>
            </a:r>
            <a:endParaRPr lang="el-GR" sz="5600" dirty="0" smtClean="0"/>
          </a:p>
          <a:p>
            <a:pPr marL="274320" indent="-274320">
              <a:spcAft>
                <a:spcPts val="0"/>
              </a:spcAft>
              <a:buFont typeface="Wingdings 2"/>
              <a:buChar char=""/>
              <a:defRPr/>
            </a:pPr>
            <a:r>
              <a:rPr lang="el-GR" sz="6000" b="1" dirty="0" smtClean="0"/>
              <a:t>Ψυχολογικά και κοινωνικά προβλήματα:</a:t>
            </a:r>
            <a:r>
              <a:rPr lang="el-GR" sz="6000" dirty="0" smtClean="0"/>
              <a:t> </a:t>
            </a:r>
            <a:br>
              <a:rPr lang="el-GR" sz="6000" dirty="0" smtClean="0"/>
            </a:br>
            <a:r>
              <a:rPr lang="el-GR" sz="4900" b="1" dirty="0" smtClean="0"/>
              <a:t>• </a:t>
            </a:r>
            <a:r>
              <a:rPr lang="el-GR" sz="4900" dirty="0" smtClean="0"/>
              <a:t>Χαμηλή αυτοεκτίμηση </a:t>
            </a:r>
            <a:br>
              <a:rPr lang="el-GR" sz="4900" dirty="0" smtClean="0"/>
            </a:br>
            <a:r>
              <a:rPr lang="el-GR" sz="4900" b="1" dirty="0" smtClean="0"/>
              <a:t>• </a:t>
            </a:r>
            <a:r>
              <a:rPr lang="el-GR" sz="4900" dirty="0" smtClean="0"/>
              <a:t>Αρνητική εικόνα σώματος </a:t>
            </a:r>
            <a:br>
              <a:rPr lang="el-GR" sz="4900" dirty="0" smtClean="0"/>
            </a:br>
            <a:r>
              <a:rPr lang="el-GR" sz="4900" b="1" dirty="0" smtClean="0"/>
              <a:t>• </a:t>
            </a:r>
            <a:r>
              <a:rPr lang="el-GR" sz="4900" dirty="0" smtClean="0"/>
              <a:t>Κατάθλιψη </a:t>
            </a:r>
            <a:br>
              <a:rPr lang="el-GR" sz="4900" dirty="0" smtClean="0"/>
            </a:br>
            <a:r>
              <a:rPr lang="el-GR" sz="4900" b="1" dirty="0" smtClean="0"/>
              <a:t>• </a:t>
            </a:r>
            <a:r>
              <a:rPr lang="el-GR" sz="4900" dirty="0" smtClean="0"/>
              <a:t>Στιγματισμός </a:t>
            </a:r>
            <a:br>
              <a:rPr lang="el-GR" sz="4900" dirty="0" smtClean="0"/>
            </a:br>
            <a:r>
              <a:rPr lang="el-GR" sz="4900" b="1" dirty="0" smtClean="0"/>
              <a:t>• </a:t>
            </a:r>
            <a:r>
              <a:rPr lang="el-GR" sz="4900" dirty="0" smtClean="0"/>
              <a:t>Περιθωριοποίηση </a:t>
            </a:r>
            <a:br>
              <a:rPr lang="el-GR" sz="4900" dirty="0" smtClean="0"/>
            </a:br>
            <a:r>
              <a:rPr lang="el-GR" sz="4900" b="1" dirty="0" smtClean="0"/>
              <a:t>• </a:t>
            </a:r>
            <a:r>
              <a:rPr lang="el-GR" sz="4900" dirty="0" smtClean="0"/>
              <a:t>Κοινωνικός αποκλεισμός </a:t>
            </a:r>
            <a:br>
              <a:rPr lang="el-GR" sz="4900" dirty="0" smtClean="0"/>
            </a:br>
            <a:r>
              <a:rPr lang="el-GR" sz="4900" b="1" dirty="0" smtClean="0"/>
              <a:t>• </a:t>
            </a:r>
            <a:r>
              <a:rPr lang="el-GR" sz="4900" dirty="0" smtClean="0"/>
              <a:t>Πειράγματα και εκφοβισμός </a:t>
            </a:r>
            <a:br>
              <a:rPr lang="el-GR" sz="4900" dirty="0" smtClean="0"/>
            </a:br>
            <a:r>
              <a:rPr lang="el-GR" sz="5600" dirty="0" smtClean="0"/>
              <a:t/>
            </a:r>
            <a:br>
              <a:rPr lang="el-GR" sz="5600" dirty="0" smtClean="0"/>
            </a:br>
            <a:endParaRPr lang="el-GR" sz="5600" dirty="0" smtClean="0"/>
          </a:p>
        </p:txBody>
      </p:sp>
      <p:sp>
        <p:nvSpPr>
          <p:cNvPr id="26627" name="3 - Θέση περιεχομένου"/>
          <p:cNvSpPr>
            <a:spLocks noGrp="1"/>
          </p:cNvSpPr>
          <p:nvPr>
            <p:ph sz="half" idx="2"/>
          </p:nvPr>
        </p:nvSpPr>
        <p:spPr>
          <a:xfrm>
            <a:off x="4178300" y="1600200"/>
            <a:ext cx="3521075" cy="4525963"/>
          </a:xfrm>
        </p:spPr>
        <p:txBody>
          <a:bodyPr/>
          <a:lstStyle/>
          <a:p>
            <a:r>
              <a:rPr lang="el-GR" sz="2000" b="1" smtClean="0"/>
              <a:t>Σωματικά Προβλήματα:</a:t>
            </a:r>
            <a:r>
              <a:rPr lang="el-GR" sz="1600" smtClean="0"/>
              <a:t/>
            </a:r>
            <a:br>
              <a:rPr lang="el-GR" sz="1600" smtClean="0"/>
            </a:br>
            <a:r>
              <a:rPr lang="el-GR" sz="1600" b="1" smtClean="0"/>
              <a:t>• </a:t>
            </a:r>
            <a:r>
              <a:rPr lang="el-GR" sz="1600" smtClean="0"/>
              <a:t>Υψηλή αρτηριακή πίεση</a:t>
            </a:r>
            <a:br>
              <a:rPr lang="el-GR" sz="1600" smtClean="0"/>
            </a:br>
            <a:r>
              <a:rPr lang="el-GR" sz="1600" b="1" smtClean="0"/>
              <a:t>• </a:t>
            </a:r>
            <a:r>
              <a:rPr lang="el-GR" sz="1600" smtClean="0"/>
              <a:t>Υψηλή χοληστερόλη</a:t>
            </a:r>
            <a:br>
              <a:rPr lang="el-GR" sz="1600" smtClean="0"/>
            </a:br>
            <a:r>
              <a:rPr lang="el-GR" sz="1600" b="1" smtClean="0"/>
              <a:t>• </a:t>
            </a:r>
            <a:r>
              <a:rPr lang="el-GR" sz="1600" smtClean="0"/>
              <a:t>Διαταραγμένη ανοχή στη γλυκόζη &amp; αντίσταση στην ινσουλίνη</a:t>
            </a:r>
            <a:br>
              <a:rPr lang="el-GR" sz="1600" smtClean="0"/>
            </a:br>
            <a:r>
              <a:rPr lang="el-GR" sz="1600" b="1" smtClean="0"/>
              <a:t>• </a:t>
            </a:r>
            <a:r>
              <a:rPr lang="el-GR" sz="1600" smtClean="0"/>
              <a:t>Διαβήτης τύπου ΙΙ </a:t>
            </a:r>
            <a:br>
              <a:rPr lang="el-GR" sz="1600" smtClean="0"/>
            </a:br>
            <a:r>
              <a:rPr lang="el-GR" sz="1600" b="1" smtClean="0"/>
              <a:t>• </a:t>
            </a:r>
            <a:r>
              <a:rPr lang="el-GR" sz="1600" smtClean="0"/>
              <a:t>Άπνοια ύπνου </a:t>
            </a:r>
            <a:br>
              <a:rPr lang="el-GR" sz="1600" smtClean="0"/>
            </a:br>
            <a:r>
              <a:rPr lang="el-GR" sz="1600" b="1" smtClean="0"/>
              <a:t>• </a:t>
            </a:r>
            <a:r>
              <a:rPr lang="el-GR" sz="1600" smtClean="0"/>
              <a:t>Άσθμα </a:t>
            </a:r>
            <a:br>
              <a:rPr lang="el-GR" sz="1600" smtClean="0"/>
            </a:br>
            <a:r>
              <a:rPr lang="el-GR" sz="1600" b="1" smtClean="0"/>
              <a:t>• </a:t>
            </a:r>
            <a:r>
              <a:rPr lang="el-GR" sz="1600" smtClean="0"/>
              <a:t>Πόνους στις αρθρώσεις </a:t>
            </a:r>
            <a:br>
              <a:rPr lang="el-GR" sz="1600" smtClean="0"/>
            </a:br>
            <a:r>
              <a:rPr lang="el-GR" sz="1600" b="1" smtClean="0"/>
              <a:t>• </a:t>
            </a:r>
            <a:r>
              <a:rPr lang="el-GR" sz="1600" smtClean="0"/>
              <a:t>Μυοσκελετικά προβλήματα </a:t>
            </a:r>
            <a:br>
              <a:rPr lang="el-GR" sz="1600" smtClean="0"/>
            </a:br>
            <a:r>
              <a:rPr lang="el-GR" sz="1600" b="1" smtClean="0"/>
              <a:t>• </a:t>
            </a:r>
            <a:r>
              <a:rPr lang="el-GR" sz="1600" smtClean="0"/>
              <a:t>Χολολιθίαση (πέτρες στη χολή) </a:t>
            </a:r>
            <a:br>
              <a:rPr lang="el-GR" sz="1600" smtClean="0"/>
            </a:br>
            <a:r>
              <a:rPr lang="el-GR" sz="1600" b="1" smtClean="0"/>
              <a:t>• </a:t>
            </a:r>
            <a:r>
              <a:rPr lang="el-GR" sz="1600" smtClean="0"/>
              <a:t>Γαστροοισοφαγική παλινδρόμηση (π.χ. καούρες στο στομάχι) </a:t>
            </a:r>
            <a:br>
              <a:rPr lang="el-GR" sz="1600" smtClean="0"/>
            </a:br>
            <a:r>
              <a:rPr lang="el-GR" sz="1600" b="1" smtClean="0"/>
              <a:t>• </a:t>
            </a:r>
            <a:r>
              <a:rPr lang="el-GR" sz="1600" smtClean="0"/>
              <a:t>Δερματικές παθήσεις </a:t>
            </a:r>
            <a:br>
              <a:rPr lang="el-GR" sz="1600" smtClean="0"/>
            </a:br>
            <a:r>
              <a:rPr lang="el-GR" sz="1600" b="1" smtClean="0"/>
              <a:t>• </a:t>
            </a:r>
            <a:r>
              <a:rPr lang="el-GR" sz="1600" smtClean="0"/>
              <a:t>Διαταραχές στον έμμηνο κύκλο </a:t>
            </a:r>
            <a:br>
              <a:rPr lang="el-GR" sz="1600" smtClean="0"/>
            </a:br>
            <a:r>
              <a:rPr lang="el-GR" sz="1600" b="1" smtClean="0"/>
              <a:t>• </a:t>
            </a:r>
            <a:r>
              <a:rPr lang="el-GR" sz="1600" smtClean="0"/>
              <a:t>Διαταραχές στην ισορροπία του σώματος</a:t>
            </a:r>
          </a:p>
        </p:txBody>
      </p:sp>
    </p:spTree>
  </p:cSld>
  <p:clrMapOvr>
    <a:masterClrMapping/>
  </p:clrMapOvr>
  <p:transition spd="slow">
    <p:wipe dir="d"/>
    <p:sndAc>
      <p:end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algn="ctr" fontAlgn="auto">
              <a:spcAft>
                <a:spcPts val="0"/>
              </a:spcAft>
              <a:defRPr/>
            </a:pPr>
            <a:r>
              <a:rPr lang="el-GR" sz="5400" i="1" u="sng" dirty="0" smtClean="0"/>
              <a:t>ΠΡΟΛΗΨΗ</a:t>
            </a:r>
            <a:endParaRPr lang="el-GR" sz="5400" i="1" u="sng" dirty="0"/>
          </a:p>
        </p:txBody>
      </p:sp>
      <p:sp>
        <p:nvSpPr>
          <p:cNvPr id="27650" name="2 - Θέση περιεχομένου"/>
          <p:cNvSpPr>
            <a:spLocks noGrp="1"/>
          </p:cNvSpPr>
          <p:nvPr>
            <p:ph idx="1"/>
          </p:nvPr>
        </p:nvSpPr>
        <p:spPr/>
        <p:txBody>
          <a:bodyPr/>
          <a:lstStyle/>
          <a:p>
            <a:r>
              <a:rPr lang="el-GR" smtClean="0"/>
              <a:t>Η πρόληψη της παχυσαρκίας γίνεται με την εφαρμογή ορισμένων πολύ απλών κανόνων υγιεινής διατροφής και τη συχνή σωματική άσκηση. Στην πραγματικότητα οι κανόνες αυτοί βοηθούν αποφασιστικά και στην πρόληψη ενός μεγάλου φάσματος χρόνιων παθήσεων</a:t>
            </a:r>
            <a:r>
              <a:rPr lang="en-US" smtClean="0"/>
              <a:t>.</a:t>
            </a:r>
            <a:endParaRPr lang="el-GR" smtClean="0"/>
          </a:p>
        </p:txBody>
      </p:sp>
    </p:spTree>
  </p:cSld>
  <p:clrMapOvr>
    <a:masterClrMapping/>
  </p:clrMapOvr>
  <p:transition spd="slow">
    <p:wipe dir="d"/>
    <p:sndAc>
      <p:end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algn="ctr" fontAlgn="auto">
              <a:spcAft>
                <a:spcPts val="0"/>
              </a:spcAft>
              <a:defRPr/>
            </a:pPr>
            <a:r>
              <a:rPr lang="el-GR" dirty="0" err="1" smtClean="0"/>
              <a:t>θεραπεια</a:t>
            </a:r>
            <a:endParaRPr lang="el-GR" dirty="0"/>
          </a:p>
        </p:txBody>
      </p:sp>
      <p:sp>
        <p:nvSpPr>
          <p:cNvPr id="3" name="2 - Θέση περιεχομένου"/>
          <p:cNvSpPr>
            <a:spLocks noGrp="1"/>
          </p:cNvSpPr>
          <p:nvPr>
            <p:ph idx="1"/>
          </p:nvPr>
        </p:nvSpPr>
        <p:spPr/>
        <p:txBody>
          <a:bodyPr>
            <a:normAutofit fontScale="92500" lnSpcReduction="20000"/>
          </a:bodyPr>
          <a:lstStyle/>
          <a:p>
            <a:pPr marL="274320" indent="-274320" fontAlgn="auto">
              <a:spcAft>
                <a:spcPts val="0"/>
              </a:spcAft>
              <a:buFont typeface="Wingdings 2"/>
              <a:buChar char=""/>
              <a:defRPr/>
            </a:pPr>
            <a:r>
              <a:rPr lang="el-GR" b="1" dirty="0" smtClean="0"/>
              <a:t>Ποια πρέπει να είναι η θεραπεία της παχυσαρκίας;</a:t>
            </a:r>
          </a:p>
          <a:p>
            <a:pPr marL="274320" indent="-274320" fontAlgn="auto">
              <a:spcAft>
                <a:spcPts val="0"/>
              </a:spcAft>
              <a:buFont typeface="Wingdings 2"/>
              <a:buChar char=""/>
              <a:defRPr/>
            </a:pPr>
            <a:r>
              <a:rPr lang="el-GR" dirty="0" smtClean="0"/>
              <a:t>Η σωστή θεραπεία της παχυσαρκίας πρέπει να έχει σαν σκοπό την αλλαγή της σχέσης των θερμίδων που προσλαμβάνονται σε σχέση με αυτές που καταναλώνονται</a:t>
            </a:r>
          </a:p>
          <a:p>
            <a:pPr marL="274320" indent="-274320" fontAlgn="auto">
              <a:spcAft>
                <a:spcPts val="0"/>
              </a:spcAft>
              <a:buFont typeface="Wingdings 2"/>
              <a:buChar char=""/>
              <a:defRPr/>
            </a:pPr>
            <a:r>
              <a:rPr lang="el-GR" dirty="0" smtClean="0"/>
              <a:t>Αυτό μπορεί να γίνει με: </a:t>
            </a:r>
          </a:p>
          <a:p>
            <a:pPr marL="274320" indent="-274320" fontAlgn="auto">
              <a:spcAft>
                <a:spcPts val="0"/>
              </a:spcAft>
              <a:buFont typeface="Wingdings 2"/>
              <a:buChar char=""/>
              <a:defRPr/>
            </a:pPr>
            <a:r>
              <a:rPr lang="el-GR" dirty="0" smtClean="0"/>
              <a:t>μείωση των προσλαμβανόμενων θερμίδων </a:t>
            </a:r>
          </a:p>
          <a:p>
            <a:pPr marL="521208" lvl="1" fontAlgn="auto">
              <a:spcAft>
                <a:spcPts val="0"/>
              </a:spcAft>
              <a:buClr>
                <a:schemeClr val="accent4"/>
              </a:buClr>
              <a:buFont typeface="Wingdings 2"/>
              <a:buChar char=""/>
              <a:defRPr/>
            </a:pPr>
            <a:r>
              <a:rPr lang="el-GR" b="1" dirty="0" smtClean="0">
                <a:solidFill>
                  <a:schemeClr val="tx1">
                    <a:tint val="85000"/>
                  </a:schemeClr>
                </a:solidFill>
              </a:rPr>
              <a:t>Μείωση ποσότητας τροφής</a:t>
            </a:r>
          </a:p>
          <a:p>
            <a:pPr marL="521208" lvl="1" fontAlgn="auto">
              <a:spcAft>
                <a:spcPts val="0"/>
              </a:spcAft>
              <a:buClr>
                <a:schemeClr val="accent4"/>
              </a:buClr>
              <a:buFont typeface="Wingdings 2"/>
              <a:buChar char=""/>
              <a:defRPr/>
            </a:pPr>
            <a:r>
              <a:rPr lang="el-GR" b="1" dirty="0" smtClean="0">
                <a:solidFill>
                  <a:schemeClr val="tx1">
                    <a:tint val="85000"/>
                  </a:schemeClr>
                </a:solidFill>
              </a:rPr>
              <a:t>Αλλαγή προς πιο υγιεινή διατροφή </a:t>
            </a:r>
            <a:r>
              <a:rPr lang="el-GR" dirty="0" smtClean="0">
                <a:solidFill>
                  <a:schemeClr val="tx1">
                    <a:tint val="85000"/>
                  </a:schemeClr>
                </a:solidFill>
              </a:rPr>
              <a:t>ή</a:t>
            </a:r>
          </a:p>
          <a:p>
            <a:pPr marL="274320" indent="-274320" fontAlgn="auto">
              <a:spcAft>
                <a:spcPts val="0"/>
              </a:spcAft>
              <a:buFont typeface="Wingdings 2"/>
              <a:buChar char=""/>
              <a:defRPr/>
            </a:pPr>
            <a:r>
              <a:rPr lang="el-GR" dirty="0" smtClean="0"/>
              <a:t>αύξηση της κατανάλωσης θερμίδων </a:t>
            </a:r>
          </a:p>
          <a:p>
            <a:pPr marL="521208" lvl="1" fontAlgn="auto">
              <a:spcAft>
                <a:spcPts val="0"/>
              </a:spcAft>
              <a:buClr>
                <a:schemeClr val="accent4"/>
              </a:buClr>
              <a:buFont typeface="Wingdings 2"/>
              <a:buChar char=""/>
              <a:defRPr/>
            </a:pPr>
            <a:r>
              <a:rPr lang="el-GR" b="1" dirty="0" smtClean="0">
                <a:solidFill>
                  <a:schemeClr val="tx1">
                    <a:tint val="85000"/>
                  </a:schemeClr>
                </a:solidFill>
              </a:rPr>
              <a:t>Άσκηση</a:t>
            </a:r>
          </a:p>
          <a:p>
            <a:pPr marL="521208" lvl="1" fontAlgn="auto">
              <a:spcAft>
                <a:spcPts val="0"/>
              </a:spcAft>
              <a:buClr>
                <a:schemeClr val="accent4"/>
              </a:buClr>
              <a:buFont typeface="Wingdings 2"/>
              <a:buChar char=""/>
              <a:defRPr/>
            </a:pPr>
            <a:r>
              <a:rPr lang="el-GR" b="1" dirty="0" smtClean="0">
                <a:solidFill>
                  <a:schemeClr val="tx1">
                    <a:tint val="85000"/>
                  </a:schemeClr>
                </a:solidFill>
              </a:rPr>
              <a:t>Αλλαγή συνηθειών ζωής</a:t>
            </a:r>
          </a:p>
          <a:p>
            <a:pPr marL="274320" indent="-274320" fontAlgn="auto">
              <a:spcAft>
                <a:spcPts val="0"/>
              </a:spcAft>
              <a:buFont typeface="Wingdings 2"/>
              <a:buChar char=""/>
              <a:defRPr/>
            </a:pPr>
            <a:r>
              <a:rPr lang="el-GR" dirty="0" smtClean="0"/>
              <a:t>Πιο σωστά συνδυάζοντας και τα δύο παραπάνω</a:t>
            </a:r>
            <a:endParaRPr lang="el-GR" dirty="0"/>
          </a:p>
        </p:txBody>
      </p:sp>
    </p:spTree>
  </p:cSld>
  <p:clrMapOvr>
    <a:masterClrMapping/>
  </p:clrMapOvr>
  <p:transition spd="slow">
    <p:wipe dir="d"/>
    <p:sndAc>
      <p:end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normAutofit fontScale="90000"/>
          </a:bodyPr>
          <a:lstStyle/>
          <a:p>
            <a:pPr algn="ctr" fontAlgn="auto">
              <a:spcAft>
                <a:spcPts val="0"/>
              </a:spcAft>
              <a:defRPr/>
            </a:pPr>
            <a:r>
              <a:rPr lang="el-GR" dirty="0" smtClean="0"/>
              <a:t> </a:t>
            </a:r>
            <a:r>
              <a:rPr lang="el-GR" dirty="0" err="1" smtClean="0"/>
              <a:t>μειωση</a:t>
            </a:r>
            <a:r>
              <a:rPr lang="el-GR" dirty="0" smtClean="0"/>
              <a:t> </a:t>
            </a:r>
            <a:r>
              <a:rPr lang="el-GR" dirty="0" err="1" smtClean="0"/>
              <a:t>προσλαβανομενων</a:t>
            </a:r>
            <a:r>
              <a:rPr lang="el-GR" dirty="0" smtClean="0"/>
              <a:t>    </a:t>
            </a:r>
            <a:br>
              <a:rPr lang="el-GR" dirty="0" smtClean="0"/>
            </a:br>
            <a:r>
              <a:rPr lang="el-GR" dirty="0" smtClean="0"/>
              <a:t>                  </a:t>
            </a:r>
            <a:r>
              <a:rPr lang="el-GR" dirty="0" err="1" smtClean="0"/>
              <a:t>θερμιδων</a:t>
            </a:r>
            <a:endParaRPr lang="el-GR" dirty="0"/>
          </a:p>
        </p:txBody>
      </p:sp>
      <p:pic>
        <p:nvPicPr>
          <p:cNvPr id="31746" name="3 - Θέση περιεχομένου" descr="Picture"/>
          <p:cNvPicPr>
            <a:picLocks noGrp="1"/>
          </p:cNvPicPr>
          <p:nvPr>
            <p:ph idx="1"/>
          </p:nvPr>
        </p:nvPicPr>
        <p:blipFill>
          <a:blip r:embed="rId2"/>
          <a:srcRect/>
          <a:stretch>
            <a:fillRect/>
          </a:stretch>
        </p:blipFill>
        <p:spPr>
          <a:xfrm>
            <a:off x="827088" y="1916113"/>
            <a:ext cx="6985000" cy="4033837"/>
          </a:xfrm>
        </p:spPr>
      </p:pic>
    </p:spTree>
  </p:cSld>
  <p:clrMapOvr>
    <a:masterClrMapping/>
  </p:clrMapOvr>
  <p:transition spd="slow">
    <p:wipe dir="d"/>
    <p:sndAc>
      <p:end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algn="ctr" fontAlgn="auto">
              <a:spcAft>
                <a:spcPts val="0"/>
              </a:spcAft>
              <a:defRPr/>
            </a:pPr>
            <a:r>
              <a:rPr lang="el-GR" dirty="0" smtClean="0"/>
              <a:t>      </a:t>
            </a:r>
            <a:r>
              <a:rPr lang="el-GR" dirty="0" err="1" smtClean="0"/>
              <a:t>Σωματικη</a:t>
            </a:r>
            <a:r>
              <a:rPr lang="el-GR" dirty="0" smtClean="0"/>
              <a:t> </a:t>
            </a:r>
            <a:r>
              <a:rPr lang="el-GR" dirty="0" err="1" smtClean="0"/>
              <a:t>ασκηση</a:t>
            </a:r>
            <a:endParaRPr lang="el-GR" dirty="0"/>
          </a:p>
        </p:txBody>
      </p:sp>
      <p:pic>
        <p:nvPicPr>
          <p:cNvPr id="32770" name="3 - Θέση περιεχομένου" descr="Αναστρέψιμη νόσος η παχυσαρκία - Αίτια και τρόποι αντιμετώπισής της"/>
          <p:cNvPicPr>
            <a:picLocks noGrp="1"/>
          </p:cNvPicPr>
          <p:nvPr>
            <p:ph idx="1"/>
          </p:nvPr>
        </p:nvPicPr>
        <p:blipFill>
          <a:blip r:embed="rId2"/>
          <a:srcRect/>
          <a:stretch>
            <a:fillRect/>
          </a:stretch>
        </p:blipFill>
        <p:spPr>
          <a:xfrm>
            <a:off x="1114425" y="2062163"/>
            <a:ext cx="5924550" cy="3943350"/>
          </a:xfrm>
        </p:spPr>
      </p:pic>
    </p:spTree>
  </p:cSld>
  <p:clrMapOvr>
    <a:masterClrMapping/>
  </p:clrMapOvr>
  <p:transition spd="slow">
    <p:wipe dir="d"/>
    <p:sndAc>
      <p:end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571184" cy="1092736"/>
          </a:xfrm>
        </p:spPr>
        <p:txBody>
          <a:bodyPr>
            <a:normAutofit fontScale="90000"/>
          </a:bodyPr>
          <a:lstStyle/>
          <a:p>
            <a:pPr fontAlgn="auto">
              <a:spcAft>
                <a:spcPts val="0"/>
              </a:spcAft>
              <a:defRPr/>
            </a:pPr>
            <a:r>
              <a:rPr lang="el-GR" sz="2400" dirty="0" err="1" smtClean="0"/>
              <a:t>Διατροφικεσ</a:t>
            </a:r>
            <a:r>
              <a:rPr lang="el-GR" sz="2400" dirty="0" smtClean="0"/>
              <a:t> </a:t>
            </a:r>
            <a:r>
              <a:rPr lang="el-GR" sz="2400" dirty="0" err="1" smtClean="0"/>
              <a:t>συμβουλεσ</a:t>
            </a:r>
            <a:r>
              <a:rPr lang="el-GR" sz="2400" dirty="0" smtClean="0"/>
              <a:t> για να </a:t>
            </a:r>
            <a:r>
              <a:rPr lang="el-GR" sz="2400" dirty="0" err="1" smtClean="0"/>
              <a:t>γλυτωσετε</a:t>
            </a:r>
            <a:r>
              <a:rPr lang="el-GR" sz="2400" dirty="0" smtClean="0"/>
              <a:t> </a:t>
            </a:r>
            <a:r>
              <a:rPr lang="el-GR" sz="2400" dirty="0" err="1" smtClean="0"/>
              <a:t>θερμιδεσ</a:t>
            </a:r>
            <a:r>
              <a:rPr lang="el-GR" sz="2400" dirty="0" smtClean="0"/>
              <a:t>            </a:t>
            </a:r>
            <a:br>
              <a:rPr lang="el-GR" sz="2400" dirty="0" smtClean="0"/>
            </a:br>
            <a:r>
              <a:rPr lang="el-GR" sz="2400" dirty="0" smtClean="0"/>
              <a:t/>
            </a:r>
            <a:br>
              <a:rPr lang="el-GR" sz="2400" dirty="0" smtClean="0"/>
            </a:br>
            <a:r>
              <a:rPr lang="el-GR" sz="2400" dirty="0" smtClean="0"/>
              <a:t>                                   </a:t>
            </a:r>
            <a:r>
              <a:rPr lang="el-GR" sz="2400" u="sng" dirty="0" err="1" smtClean="0"/>
              <a:t>πρωινο</a:t>
            </a:r>
            <a:r>
              <a:rPr lang="el-GR" sz="2400" u="sng" dirty="0" smtClean="0"/>
              <a:t>:</a:t>
            </a:r>
            <a:endParaRPr lang="el-GR" sz="2400" u="sng" dirty="0"/>
          </a:p>
        </p:txBody>
      </p:sp>
      <p:graphicFrame>
        <p:nvGraphicFramePr>
          <p:cNvPr id="3" name="2 - Πίνακας"/>
          <p:cNvGraphicFramePr>
            <a:graphicFrameLocks noGrp="1"/>
          </p:cNvGraphicFramePr>
          <p:nvPr/>
        </p:nvGraphicFramePr>
        <p:xfrm>
          <a:off x="1043609" y="1484784"/>
          <a:ext cx="6192687" cy="5078691"/>
        </p:xfrm>
        <a:graphic>
          <a:graphicData uri="http://schemas.openxmlformats.org/drawingml/2006/table">
            <a:tbl>
              <a:tblPr>
                <a:tableStyleId>{3C2FFA5D-87B4-456A-9821-1D502468CF0F}</a:tableStyleId>
              </a:tblPr>
              <a:tblGrid>
                <a:gridCol w="2740198"/>
                <a:gridCol w="1860870"/>
                <a:gridCol w="1591619"/>
              </a:tblGrid>
              <a:tr h="468465">
                <a:tc>
                  <a:txBody>
                    <a:bodyPr/>
                    <a:lstStyle/>
                    <a:p>
                      <a:pPr>
                        <a:lnSpc>
                          <a:spcPct val="115000"/>
                        </a:lnSpc>
                        <a:spcAft>
                          <a:spcPts val="0"/>
                        </a:spcAft>
                      </a:pPr>
                      <a:r>
                        <a:rPr lang="el-GR" sz="1400" dirty="0"/>
                        <a:t>Αν επιλέξετε</a:t>
                      </a:r>
                      <a:endParaRPr lang="el-GR" sz="1400" dirty="0">
                        <a:latin typeface="Calibri"/>
                        <a:ea typeface="Calibri"/>
                        <a:cs typeface="Times New Roman"/>
                      </a:endParaRPr>
                    </a:p>
                  </a:txBody>
                  <a:tcPr marL="0" marR="0" marT="0" marB="0" anchor="ctr"/>
                </a:tc>
                <a:tc>
                  <a:txBody>
                    <a:bodyPr/>
                    <a:lstStyle/>
                    <a:p>
                      <a:pPr>
                        <a:lnSpc>
                          <a:spcPct val="115000"/>
                        </a:lnSpc>
                        <a:spcAft>
                          <a:spcPts val="0"/>
                        </a:spcAft>
                      </a:pPr>
                      <a:r>
                        <a:rPr lang="el-GR" sz="1400"/>
                        <a:t>Αντί για</a:t>
                      </a:r>
                      <a:endParaRPr lang="el-GR" sz="1400">
                        <a:latin typeface="Calibri"/>
                        <a:ea typeface="Calibri"/>
                        <a:cs typeface="Times New Roman"/>
                      </a:endParaRPr>
                    </a:p>
                  </a:txBody>
                  <a:tcPr marL="0" marR="0" marT="0" marB="0" anchor="ctr"/>
                </a:tc>
                <a:tc>
                  <a:txBody>
                    <a:bodyPr/>
                    <a:lstStyle/>
                    <a:p>
                      <a:pPr>
                        <a:lnSpc>
                          <a:spcPct val="115000"/>
                        </a:lnSpc>
                        <a:spcAft>
                          <a:spcPts val="0"/>
                        </a:spcAft>
                      </a:pPr>
                      <a:r>
                        <a:rPr lang="el-GR" sz="1400"/>
                        <a:t>Κερδίζετε</a:t>
                      </a:r>
                      <a:endParaRPr lang="el-GR" sz="1400">
                        <a:latin typeface="Calibri"/>
                        <a:ea typeface="Calibri"/>
                        <a:cs typeface="Times New Roman"/>
                      </a:endParaRPr>
                    </a:p>
                  </a:txBody>
                  <a:tcPr marL="0" marR="0" marT="0" marB="0" anchor="ctr"/>
                </a:tc>
              </a:tr>
              <a:tr h="740553">
                <a:tc>
                  <a:txBody>
                    <a:bodyPr/>
                    <a:lstStyle/>
                    <a:p>
                      <a:pPr>
                        <a:lnSpc>
                          <a:spcPct val="115000"/>
                        </a:lnSpc>
                        <a:spcAft>
                          <a:spcPts val="0"/>
                        </a:spcAft>
                      </a:pPr>
                      <a:r>
                        <a:rPr lang="el-GR" sz="1400" dirty="0"/>
                        <a:t>1 φλ. αποβουτυρωμένο γάλα (30 θερμίδες)</a:t>
                      </a:r>
                      <a:endParaRPr lang="el-GR" sz="1400" dirty="0">
                        <a:latin typeface="Calibri"/>
                        <a:ea typeface="Calibri"/>
                        <a:cs typeface="Times New Roman"/>
                      </a:endParaRPr>
                    </a:p>
                  </a:txBody>
                  <a:tcPr marL="0" marR="0" marT="0" marB="0" anchor="ctr"/>
                </a:tc>
                <a:tc>
                  <a:txBody>
                    <a:bodyPr/>
                    <a:lstStyle/>
                    <a:p>
                      <a:pPr>
                        <a:lnSpc>
                          <a:spcPct val="115000"/>
                        </a:lnSpc>
                        <a:spcAft>
                          <a:spcPts val="0"/>
                        </a:spcAft>
                      </a:pPr>
                      <a:r>
                        <a:rPr lang="el-GR" sz="1400" dirty="0"/>
                        <a:t>1 φλ. πλήρες γάλα (65 θερμίδες)</a:t>
                      </a:r>
                      <a:endParaRPr lang="el-GR" sz="1400" dirty="0">
                        <a:latin typeface="Calibri"/>
                        <a:ea typeface="Calibri"/>
                        <a:cs typeface="Times New Roman"/>
                      </a:endParaRPr>
                    </a:p>
                  </a:txBody>
                  <a:tcPr marL="0" marR="0" marT="0" marB="0" anchor="ctr"/>
                </a:tc>
                <a:tc>
                  <a:txBody>
                    <a:bodyPr/>
                    <a:lstStyle/>
                    <a:p>
                      <a:pPr>
                        <a:lnSpc>
                          <a:spcPct val="115000"/>
                        </a:lnSpc>
                        <a:spcAft>
                          <a:spcPts val="0"/>
                        </a:spcAft>
                      </a:pPr>
                      <a:r>
                        <a:rPr lang="el-GR" sz="1400"/>
                        <a:t>35 θερμίδες</a:t>
                      </a:r>
                      <a:endParaRPr lang="el-GR" sz="1400">
                        <a:latin typeface="Calibri"/>
                        <a:ea typeface="Calibri"/>
                        <a:cs typeface="Times New Roman"/>
                      </a:endParaRPr>
                    </a:p>
                  </a:txBody>
                  <a:tcPr marL="0" marR="0" marT="0" marB="0" anchor="ctr"/>
                </a:tc>
              </a:tr>
              <a:tr h="740553">
                <a:tc>
                  <a:txBody>
                    <a:bodyPr/>
                    <a:lstStyle/>
                    <a:p>
                      <a:pPr>
                        <a:lnSpc>
                          <a:spcPct val="115000"/>
                        </a:lnSpc>
                        <a:spcAft>
                          <a:spcPts val="0"/>
                        </a:spcAft>
                      </a:pPr>
                      <a:r>
                        <a:rPr lang="el-GR" sz="1400" dirty="0"/>
                        <a:t>1 κρουασάν απλό (180 θερμίδες)</a:t>
                      </a:r>
                      <a:endParaRPr lang="el-GR" sz="1400" dirty="0">
                        <a:latin typeface="Calibri"/>
                        <a:ea typeface="Calibri"/>
                        <a:cs typeface="Times New Roman"/>
                      </a:endParaRPr>
                    </a:p>
                  </a:txBody>
                  <a:tcPr marL="0" marR="0" marT="0" marB="0" anchor="ctr"/>
                </a:tc>
                <a:tc>
                  <a:txBody>
                    <a:bodyPr/>
                    <a:lstStyle/>
                    <a:p>
                      <a:pPr>
                        <a:lnSpc>
                          <a:spcPct val="115000"/>
                        </a:lnSpc>
                        <a:spcAft>
                          <a:spcPts val="0"/>
                        </a:spcAft>
                      </a:pPr>
                      <a:r>
                        <a:rPr lang="el-GR" sz="1400" dirty="0"/>
                        <a:t>1 κρουασάν με σοκολάτα (280 θερμίδες)</a:t>
                      </a:r>
                      <a:endParaRPr lang="el-GR" sz="1400" dirty="0">
                        <a:latin typeface="Calibri"/>
                        <a:ea typeface="Calibri"/>
                        <a:cs typeface="Times New Roman"/>
                      </a:endParaRPr>
                    </a:p>
                  </a:txBody>
                  <a:tcPr marL="0" marR="0" marT="0" marB="0" anchor="ctr"/>
                </a:tc>
                <a:tc>
                  <a:txBody>
                    <a:bodyPr/>
                    <a:lstStyle/>
                    <a:p>
                      <a:pPr>
                        <a:lnSpc>
                          <a:spcPct val="115000"/>
                        </a:lnSpc>
                        <a:spcAft>
                          <a:spcPts val="0"/>
                        </a:spcAft>
                      </a:pPr>
                      <a:r>
                        <a:rPr lang="el-GR" sz="1400"/>
                        <a:t>100 θερμίδες</a:t>
                      </a:r>
                      <a:endParaRPr lang="el-GR" sz="1400">
                        <a:latin typeface="Calibri"/>
                        <a:ea typeface="Calibri"/>
                        <a:cs typeface="Times New Roman"/>
                      </a:endParaRPr>
                    </a:p>
                  </a:txBody>
                  <a:tcPr marL="0" marR="0" marT="0" marB="0" anchor="ctr"/>
                </a:tc>
              </a:tr>
              <a:tr h="740553">
                <a:tc>
                  <a:txBody>
                    <a:bodyPr/>
                    <a:lstStyle/>
                    <a:p>
                      <a:pPr>
                        <a:lnSpc>
                          <a:spcPct val="115000"/>
                        </a:lnSpc>
                        <a:spcAft>
                          <a:spcPts val="0"/>
                        </a:spcAft>
                      </a:pPr>
                      <a:r>
                        <a:rPr lang="el-GR" sz="1400"/>
                        <a:t>1 γιαούρτι με χαμηλά λιπαρά (40 θερμίδες)</a:t>
                      </a:r>
                      <a:endParaRPr lang="el-GR" sz="1400">
                        <a:latin typeface="Calibri"/>
                        <a:ea typeface="Calibri"/>
                        <a:cs typeface="Times New Roman"/>
                      </a:endParaRPr>
                    </a:p>
                  </a:txBody>
                  <a:tcPr marL="0" marR="0" marT="0" marB="0" anchor="ctr"/>
                </a:tc>
                <a:tc>
                  <a:txBody>
                    <a:bodyPr/>
                    <a:lstStyle/>
                    <a:p>
                      <a:pPr>
                        <a:lnSpc>
                          <a:spcPct val="115000"/>
                        </a:lnSpc>
                        <a:spcAft>
                          <a:spcPts val="0"/>
                        </a:spcAft>
                      </a:pPr>
                      <a:r>
                        <a:rPr lang="el-GR" sz="1400" dirty="0"/>
                        <a:t>1 γιαούρτι στραγγιστό με φρούτα (110 θερμίδες)</a:t>
                      </a:r>
                      <a:endParaRPr lang="el-GR" sz="1400" dirty="0">
                        <a:latin typeface="Calibri"/>
                        <a:ea typeface="Calibri"/>
                        <a:cs typeface="Times New Roman"/>
                      </a:endParaRPr>
                    </a:p>
                  </a:txBody>
                  <a:tcPr marL="0" marR="0" marT="0" marB="0" anchor="ctr"/>
                </a:tc>
                <a:tc>
                  <a:txBody>
                    <a:bodyPr/>
                    <a:lstStyle/>
                    <a:p>
                      <a:pPr>
                        <a:lnSpc>
                          <a:spcPct val="115000"/>
                        </a:lnSpc>
                        <a:spcAft>
                          <a:spcPts val="0"/>
                        </a:spcAft>
                      </a:pPr>
                      <a:r>
                        <a:rPr lang="el-GR" sz="1400"/>
                        <a:t>70 θερμίδες</a:t>
                      </a:r>
                      <a:endParaRPr lang="el-GR" sz="1400">
                        <a:latin typeface="Calibri"/>
                        <a:ea typeface="Calibri"/>
                        <a:cs typeface="Times New Roman"/>
                      </a:endParaRPr>
                    </a:p>
                  </a:txBody>
                  <a:tcPr marL="0" marR="0" marT="0" marB="0" anchor="ctr"/>
                </a:tc>
              </a:tr>
              <a:tr h="740553">
                <a:tc>
                  <a:txBody>
                    <a:bodyPr/>
                    <a:lstStyle/>
                    <a:p>
                      <a:pPr>
                        <a:lnSpc>
                          <a:spcPct val="115000"/>
                        </a:lnSpc>
                        <a:spcAft>
                          <a:spcPts val="0"/>
                        </a:spcAft>
                      </a:pPr>
                      <a:r>
                        <a:rPr lang="el-GR" sz="1400"/>
                        <a:t>2 μπισκότα μελιού (200 θερμίδες)</a:t>
                      </a:r>
                      <a:endParaRPr lang="el-GR" sz="1400">
                        <a:latin typeface="Calibri"/>
                        <a:ea typeface="Calibri"/>
                        <a:cs typeface="Times New Roman"/>
                      </a:endParaRPr>
                    </a:p>
                  </a:txBody>
                  <a:tcPr marL="0" marR="0" marT="0" marB="0" anchor="ctr"/>
                </a:tc>
                <a:tc>
                  <a:txBody>
                    <a:bodyPr/>
                    <a:lstStyle/>
                    <a:p>
                      <a:pPr>
                        <a:lnSpc>
                          <a:spcPct val="115000"/>
                        </a:lnSpc>
                        <a:spcAft>
                          <a:spcPts val="0"/>
                        </a:spcAft>
                      </a:pPr>
                      <a:r>
                        <a:rPr lang="el-GR" sz="1400" dirty="0"/>
                        <a:t>2 μπισκότα βουτύρου γεμιστά με μαρμελάδα (360 θερμίδες)</a:t>
                      </a:r>
                      <a:endParaRPr lang="el-GR" sz="1400" dirty="0">
                        <a:latin typeface="Calibri"/>
                        <a:ea typeface="Calibri"/>
                        <a:cs typeface="Times New Roman"/>
                      </a:endParaRPr>
                    </a:p>
                  </a:txBody>
                  <a:tcPr marL="0" marR="0" marT="0" marB="0" anchor="ctr"/>
                </a:tc>
                <a:tc>
                  <a:txBody>
                    <a:bodyPr/>
                    <a:lstStyle/>
                    <a:p>
                      <a:pPr>
                        <a:lnSpc>
                          <a:spcPct val="115000"/>
                        </a:lnSpc>
                        <a:spcAft>
                          <a:spcPts val="0"/>
                        </a:spcAft>
                      </a:pPr>
                      <a:r>
                        <a:rPr lang="el-GR" sz="1400"/>
                        <a:t>160 θερμίδες</a:t>
                      </a:r>
                      <a:endParaRPr lang="el-GR" sz="1400">
                        <a:latin typeface="Calibri"/>
                        <a:ea typeface="Calibri"/>
                        <a:cs typeface="Times New Roman"/>
                      </a:endParaRPr>
                    </a:p>
                  </a:txBody>
                  <a:tcPr marL="0" marR="0" marT="0" marB="0" anchor="ctr"/>
                </a:tc>
              </a:tr>
              <a:tr h="1648014">
                <a:tc>
                  <a:txBody>
                    <a:bodyPr/>
                    <a:lstStyle/>
                    <a:p>
                      <a:pPr>
                        <a:lnSpc>
                          <a:spcPct val="115000"/>
                        </a:lnSpc>
                        <a:spcAft>
                          <a:spcPts val="0"/>
                        </a:spcAft>
                      </a:pPr>
                      <a:r>
                        <a:rPr lang="el-GR" sz="1400" dirty="0"/>
                        <a:t>2 μπισκότα βουτύρου (50 θερμίδες)</a:t>
                      </a:r>
                      <a:endParaRPr lang="el-GR" sz="1400" dirty="0">
                        <a:latin typeface="Calibri"/>
                        <a:ea typeface="Calibri"/>
                        <a:cs typeface="Times New Roman"/>
                      </a:endParaRPr>
                    </a:p>
                  </a:txBody>
                  <a:tcPr marL="0" marR="0" marT="0" marB="0" anchor="ctr"/>
                </a:tc>
                <a:tc>
                  <a:txBody>
                    <a:bodyPr/>
                    <a:lstStyle/>
                    <a:p>
                      <a:pPr>
                        <a:lnSpc>
                          <a:spcPct val="115000"/>
                        </a:lnSpc>
                        <a:spcAft>
                          <a:spcPts val="0"/>
                        </a:spcAft>
                      </a:pPr>
                      <a:r>
                        <a:rPr lang="el-GR" sz="1400" dirty="0"/>
                        <a:t>2 μπισκότα σοκολάτας γεμιστά (80 θερμίδες)</a:t>
                      </a:r>
                      <a:endParaRPr lang="el-GR" sz="1400" dirty="0">
                        <a:latin typeface="Calibri"/>
                        <a:ea typeface="Calibri"/>
                        <a:cs typeface="Times New Roman"/>
                      </a:endParaRPr>
                    </a:p>
                  </a:txBody>
                  <a:tcPr marL="0" marR="0" marT="0" marB="0" anchor="ctr"/>
                </a:tc>
                <a:tc>
                  <a:txBody>
                    <a:bodyPr/>
                    <a:lstStyle/>
                    <a:p>
                      <a:pPr>
                        <a:lnSpc>
                          <a:spcPct val="115000"/>
                        </a:lnSpc>
                        <a:spcAft>
                          <a:spcPts val="0"/>
                        </a:spcAft>
                      </a:pPr>
                      <a:r>
                        <a:rPr lang="el-GR" sz="1400" dirty="0"/>
                        <a:t>30 θερμίδες</a:t>
                      </a:r>
                      <a:endParaRPr lang="el-GR" sz="1400" dirty="0">
                        <a:latin typeface="Calibri"/>
                        <a:ea typeface="Calibri"/>
                        <a:cs typeface="Times New Roman"/>
                      </a:endParaRPr>
                    </a:p>
                  </a:txBody>
                  <a:tcPr marL="0" marR="0" marT="0" marB="0" anchor="ctr"/>
                </a:tc>
              </a:tr>
            </a:tbl>
          </a:graphicData>
        </a:graphic>
      </p:graphicFrame>
    </p:spTree>
  </p:cSld>
  <p:clrMapOvr>
    <a:masterClrMapping/>
  </p:clrMapOvr>
  <p:transition spd="slow">
    <p:wipe dir="d"/>
    <p:sndAc>
      <p:end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859216" cy="1143000"/>
          </a:xfrm>
        </p:spPr>
        <p:txBody>
          <a:bodyPr>
            <a:normAutofit fontScale="90000"/>
          </a:bodyPr>
          <a:lstStyle/>
          <a:p>
            <a:pPr fontAlgn="auto">
              <a:spcAft>
                <a:spcPts val="0"/>
              </a:spcAft>
              <a:defRPr/>
            </a:pPr>
            <a:r>
              <a:rPr lang="el-GR" sz="4000" dirty="0" smtClean="0"/>
              <a:t/>
            </a:r>
            <a:br>
              <a:rPr lang="el-GR" sz="4000" dirty="0" smtClean="0"/>
            </a:br>
            <a:r>
              <a:rPr lang="el-GR" sz="4000" dirty="0" smtClean="0"/>
              <a:t/>
            </a:r>
            <a:br>
              <a:rPr lang="el-GR" sz="4000" dirty="0" smtClean="0"/>
            </a:br>
            <a:r>
              <a:rPr lang="el-GR" sz="4000" dirty="0" smtClean="0"/>
              <a:t/>
            </a:r>
            <a:br>
              <a:rPr lang="el-GR" sz="4000" dirty="0" smtClean="0"/>
            </a:br>
            <a:r>
              <a:rPr lang="el-GR" sz="2400" dirty="0" err="1" smtClean="0"/>
              <a:t>Διατροφικεσ</a:t>
            </a:r>
            <a:r>
              <a:rPr lang="el-GR" sz="2400" dirty="0" smtClean="0"/>
              <a:t> </a:t>
            </a:r>
            <a:r>
              <a:rPr lang="el-GR" sz="2400" dirty="0" err="1" smtClean="0"/>
              <a:t>συμβουλεσ</a:t>
            </a:r>
            <a:r>
              <a:rPr lang="el-GR" sz="2400" dirty="0" smtClean="0"/>
              <a:t> για να </a:t>
            </a:r>
            <a:r>
              <a:rPr lang="el-GR" sz="2400" dirty="0" err="1" smtClean="0"/>
              <a:t>γλυτωσετε</a:t>
            </a:r>
            <a:r>
              <a:rPr lang="el-GR" sz="2400" dirty="0" smtClean="0"/>
              <a:t> </a:t>
            </a:r>
            <a:r>
              <a:rPr lang="el-GR" sz="2400" dirty="0" err="1" smtClean="0"/>
              <a:t>θερμιδεσ</a:t>
            </a:r>
            <a:r>
              <a:rPr lang="el-GR" sz="2400" dirty="0" smtClean="0"/>
              <a:t/>
            </a:r>
            <a:br>
              <a:rPr lang="el-GR" sz="2400" dirty="0" smtClean="0"/>
            </a:br>
            <a:r>
              <a:rPr lang="el-GR" sz="2400" dirty="0" smtClean="0"/>
              <a:t>              </a:t>
            </a:r>
            <a:r>
              <a:rPr lang="el-GR" sz="2700" dirty="0" smtClean="0"/>
              <a:t/>
            </a:r>
            <a:br>
              <a:rPr lang="el-GR" sz="2700" dirty="0" smtClean="0"/>
            </a:br>
            <a:r>
              <a:rPr lang="el-GR" sz="2700" dirty="0" smtClean="0"/>
              <a:t>                               </a:t>
            </a:r>
            <a:r>
              <a:rPr lang="el-GR" sz="2700" u="sng" dirty="0" err="1" smtClean="0"/>
              <a:t>ζυμαρικα</a:t>
            </a:r>
            <a:r>
              <a:rPr lang="el-GR" sz="2700" dirty="0" smtClean="0"/>
              <a:t>:</a:t>
            </a:r>
            <a:endParaRPr lang="el-GR" sz="2700" dirty="0"/>
          </a:p>
        </p:txBody>
      </p:sp>
      <p:graphicFrame>
        <p:nvGraphicFramePr>
          <p:cNvPr id="3" name="2 - Πίνακας"/>
          <p:cNvGraphicFramePr>
            <a:graphicFrameLocks noGrp="1"/>
          </p:cNvGraphicFramePr>
          <p:nvPr/>
        </p:nvGraphicFramePr>
        <p:xfrm>
          <a:off x="683569" y="1700808"/>
          <a:ext cx="6840761" cy="4824536"/>
        </p:xfrm>
        <a:graphic>
          <a:graphicData uri="http://schemas.openxmlformats.org/drawingml/2006/table">
            <a:tbl>
              <a:tblPr>
                <a:tableStyleId>{3C2FFA5D-87B4-456A-9821-1D502468CF0F}</a:tableStyleId>
              </a:tblPr>
              <a:tblGrid>
                <a:gridCol w="2633904"/>
                <a:gridCol w="2270070"/>
                <a:gridCol w="1936787"/>
              </a:tblGrid>
              <a:tr h="256865">
                <a:tc>
                  <a:txBody>
                    <a:bodyPr/>
                    <a:lstStyle/>
                    <a:p>
                      <a:pPr algn="l">
                        <a:lnSpc>
                          <a:spcPct val="115000"/>
                        </a:lnSpc>
                        <a:spcAft>
                          <a:spcPts val="0"/>
                        </a:spcAft>
                      </a:pPr>
                      <a:r>
                        <a:rPr lang="el-GR" sz="1400" dirty="0"/>
                        <a:t>Αν επιλέξετε</a:t>
                      </a:r>
                      <a:endParaRPr lang="el-GR" sz="1400" dirty="0">
                        <a:latin typeface="+mj-lt"/>
                        <a:ea typeface="Calibri"/>
                        <a:cs typeface="Times New Roman"/>
                      </a:endParaRPr>
                    </a:p>
                  </a:txBody>
                  <a:tcPr marL="0" marR="0" marT="0" marB="0" anchor="ctr"/>
                </a:tc>
                <a:tc>
                  <a:txBody>
                    <a:bodyPr/>
                    <a:lstStyle/>
                    <a:p>
                      <a:pPr algn="l">
                        <a:lnSpc>
                          <a:spcPct val="115000"/>
                        </a:lnSpc>
                        <a:spcAft>
                          <a:spcPts val="0"/>
                        </a:spcAft>
                      </a:pPr>
                      <a:r>
                        <a:rPr lang="el-GR" sz="1400" dirty="0"/>
                        <a:t>Αντί για</a:t>
                      </a:r>
                      <a:endParaRPr lang="el-GR" sz="1400" dirty="0">
                        <a:latin typeface="+mj-lt"/>
                        <a:ea typeface="Calibri"/>
                        <a:cs typeface="Times New Roman"/>
                      </a:endParaRPr>
                    </a:p>
                  </a:txBody>
                  <a:tcPr marL="0" marR="0" marT="0" marB="0" anchor="ctr"/>
                </a:tc>
                <a:tc>
                  <a:txBody>
                    <a:bodyPr/>
                    <a:lstStyle/>
                    <a:p>
                      <a:pPr algn="l">
                        <a:lnSpc>
                          <a:spcPct val="115000"/>
                        </a:lnSpc>
                        <a:spcAft>
                          <a:spcPts val="0"/>
                        </a:spcAft>
                      </a:pPr>
                      <a:r>
                        <a:rPr lang="el-GR" sz="1400" dirty="0"/>
                        <a:t>Κερδίζετε</a:t>
                      </a:r>
                      <a:endParaRPr lang="el-GR" sz="1400" dirty="0">
                        <a:latin typeface="+mj-lt"/>
                        <a:ea typeface="Calibri"/>
                        <a:cs typeface="Times New Roman"/>
                      </a:endParaRPr>
                    </a:p>
                  </a:txBody>
                  <a:tcPr marL="0" marR="0" marT="0" marB="0" anchor="ctr"/>
                </a:tc>
              </a:tr>
              <a:tr h="513731">
                <a:tc>
                  <a:txBody>
                    <a:bodyPr/>
                    <a:lstStyle/>
                    <a:p>
                      <a:pPr algn="l">
                        <a:lnSpc>
                          <a:spcPct val="115000"/>
                        </a:lnSpc>
                        <a:spcAft>
                          <a:spcPts val="0"/>
                        </a:spcAft>
                      </a:pPr>
                      <a:r>
                        <a:rPr lang="el-GR" sz="1400" dirty="0"/>
                        <a:t>1 πιάτο μακαρόνια με φρέσκια ντομάτα (400 θερμίδες)</a:t>
                      </a:r>
                      <a:endParaRPr lang="el-GR" sz="1400" dirty="0">
                        <a:latin typeface="+mj-lt"/>
                        <a:ea typeface="Calibri"/>
                        <a:cs typeface="Times New Roman"/>
                      </a:endParaRPr>
                    </a:p>
                  </a:txBody>
                  <a:tcPr marL="0" marR="0" marT="0" marB="0" anchor="ctr"/>
                </a:tc>
                <a:tc>
                  <a:txBody>
                    <a:bodyPr/>
                    <a:lstStyle/>
                    <a:p>
                      <a:pPr algn="l">
                        <a:lnSpc>
                          <a:spcPct val="115000"/>
                        </a:lnSpc>
                        <a:spcAft>
                          <a:spcPts val="0"/>
                        </a:spcAft>
                      </a:pPr>
                      <a:r>
                        <a:rPr lang="el-GR" sz="1400"/>
                        <a:t>1 πιάτο μακαρόνια με τυρί (500 θερμίδες)</a:t>
                      </a:r>
                      <a:endParaRPr lang="el-GR" sz="1400">
                        <a:latin typeface="+mj-lt"/>
                        <a:ea typeface="Calibri"/>
                        <a:cs typeface="Times New Roman"/>
                      </a:endParaRPr>
                    </a:p>
                  </a:txBody>
                  <a:tcPr marL="0" marR="0" marT="0" marB="0" anchor="ctr"/>
                </a:tc>
                <a:tc>
                  <a:txBody>
                    <a:bodyPr/>
                    <a:lstStyle/>
                    <a:p>
                      <a:pPr algn="l">
                        <a:lnSpc>
                          <a:spcPct val="115000"/>
                        </a:lnSpc>
                        <a:spcAft>
                          <a:spcPts val="0"/>
                        </a:spcAft>
                      </a:pPr>
                      <a:r>
                        <a:rPr lang="el-GR" sz="1400" dirty="0"/>
                        <a:t>100 θερμίδες</a:t>
                      </a:r>
                      <a:endParaRPr lang="el-GR" sz="1400" dirty="0">
                        <a:latin typeface="+mj-lt"/>
                        <a:ea typeface="Calibri"/>
                        <a:cs typeface="Times New Roman"/>
                      </a:endParaRPr>
                    </a:p>
                  </a:txBody>
                  <a:tcPr marL="0" marR="0" marT="0" marB="0" anchor="ctr"/>
                </a:tc>
              </a:tr>
              <a:tr h="513731">
                <a:tc>
                  <a:txBody>
                    <a:bodyPr/>
                    <a:lstStyle/>
                    <a:p>
                      <a:pPr algn="l">
                        <a:lnSpc>
                          <a:spcPct val="115000"/>
                        </a:lnSpc>
                        <a:spcAft>
                          <a:spcPts val="0"/>
                        </a:spcAft>
                      </a:pPr>
                      <a:r>
                        <a:rPr lang="el-GR" sz="1400" dirty="0"/>
                        <a:t>1 πιάτο ζυμαρικών με φασολάκια (270 θερμίδες)</a:t>
                      </a:r>
                      <a:endParaRPr lang="el-GR" sz="1400" dirty="0">
                        <a:latin typeface="+mj-lt"/>
                        <a:ea typeface="Calibri"/>
                        <a:cs typeface="Times New Roman"/>
                      </a:endParaRPr>
                    </a:p>
                  </a:txBody>
                  <a:tcPr marL="0" marR="0" marT="0" marB="0" anchor="ctr"/>
                </a:tc>
                <a:tc>
                  <a:txBody>
                    <a:bodyPr/>
                    <a:lstStyle/>
                    <a:p>
                      <a:pPr algn="l">
                        <a:lnSpc>
                          <a:spcPct val="115000"/>
                        </a:lnSpc>
                        <a:spcAft>
                          <a:spcPts val="0"/>
                        </a:spcAft>
                      </a:pPr>
                      <a:r>
                        <a:rPr lang="el-GR" sz="1400" dirty="0"/>
                        <a:t>1 πιάτο </a:t>
                      </a:r>
                      <a:r>
                        <a:rPr lang="el-GR" sz="1400" dirty="0" err="1"/>
                        <a:t>νιόκι</a:t>
                      </a:r>
                      <a:r>
                        <a:rPr lang="el-GR" sz="1400" dirty="0"/>
                        <a:t> με κρέας (360 θερμίδες)</a:t>
                      </a:r>
                      <a:endParaRPr lang="el-GR" sz="1400" dirty="0">
                        <a:latin typeface="+mj-lt"/>
                        <a:ea typeface="Calibri"/>
                        <a:cs typeface="Times New Roman"/>
                      </a:endParaRPr>
                    </a:p>
                  </a:txBody>
                  <a:tcPr marL="0" marR="0" marT="0" marB="0" anchor="ctr"/>
                </a:tc>
                <a:tc>
                  <a:txBody>
                    <a:bodyPr/>
                    <a:lstStyle/>
                    <a:p>
                      <a:pPr algn="l">
                        <a:lnSpc>
                          <a:spcPct val="115000"/>
                        </a:lnSpc>
                        <a:spcAft>
                          <a:spcPts val="0"/>
                        </a:spcAft>
                      </a:pPr>
                      <a:r>
                        <a:rPr lang="el-GR" sz="1400" dirty="0"/>
                        <a:t>90 θερμίδες</a:t>
                      </a:r>
                      <a:endParaRPr lang="el-GR" sz="1400" dirty="0">
                        <a:latin typeface="+mj-lt"/>
                        <a:ea typeface="Calibri"/>
                        <a:cs typeface="Times New Roman"/>
                      </a:endParaRPr>
                    </a:p>
                  </a:txBody>
                  <a:tcPr marL="0" marR="0" marT="0" marB="0" anchor="ctr"/>
                </a:tc>
              </a:tr>
              <a:tr h="513731">
                <a:tc>
                  <a:txBody>
                    <a:bodyPr/>
                    <a:lstStyle/>
                    <a:p>
                      <a:pPr algn="l">
                        <a:lnSpc>
                          <a:spcPct val="115000"/>
                        </a:lnSpc>
                        <a:spcAft>
                          <a:spcPts val="0"/>
                        </a:spcAft>
                      </a:pPr>
                      <a:r>
                        <a:rPr lang="el-GR" sz="1400" dirty="0"/>
                        <a:t>1 πιάτο σούπα λαχανικών </a:t>
                      </a:r>
                      <a:r>
                        <a:rPr lang="el-GR" sz="1400" dirty="0" err="1"/>
                        <a:t>μινεστρόνε</a:t>
                      </a:r>
                      <a:r>
                        <a:rPr lang="el-GR" sz="1400" dirty="0"/>
                        <a:t> (150 θερμίδες)</a:t>
                      </a:r>
                      <a:endParaRPr lang="el-GR" sz="1400" dirty="0">
                        <a:latin typeface="+mj-lt"/>
                        <a:ea typeface="Calibri"/>
                        <a:cs typeface="Times New Roman"/>
                      </a:endParaRPr>
                    </a:p>
                  </a:txBody>
                  <a:tcPr marL="0" marR="0" marT="0" marB="0" anchor="ctr"/>
                </a:tc>
                <a:tc>
                  <a:txBody>
                    <a:bodyPr/>
                    <a:lstStyle/>
                    <a:p>
                      <a:pPr algn="l">
                        <a:lnSpc>
                          <a:spcPct val="115000"/>
                        </a:lnSpc>
                        <a:spcAft>
                          <a:spcPts val="0"/>
                        </a:spcAft>
                      </a:pPr>
                      <a:r>
                        <a:rPr lang="el-GR" sz="1400" dirty="0"/>
                        <a:t>1 πιάτο σούπα με ρύζι (230 θερμίδες)</a:t>
                      </a:r>
                      <a:endParaRPr lang="el-GR" sz="1400" dirty="0">
                        <a:latin typeface="+mj-lt"/>
                        <a:ea typeface="Calibri"/>
                        <a:cs typeface="Times New Roman"/>
                      </a:endParaRPr>
                    </a:p>
                  </a:txBody>
                  <a:tcPr marL="0" marR="0" marT="0" marB="0" anchor="ctr"/>
                </a:tc>
                <a:tc>
                  <a:txBody>
                    <a:bodyPr/>
                    <a:lstStyle/>
                    <a:p>
                      <a:pPr algn="l">
                        <a:lnSpc>
                          <a:spcPct val="115000"/>
                        </a:lnSpc>
                        <a:spcAft>
                          <a:spcPts val="0"/>
                        </a:spcAft>
                      </a:pPr>
                      <a:r>
                        <a:rPr lang="el-GR" sz="1400" dirty="0"/>
                        <a:t>80 θερμίδες</a:t>
                      </a:r>
                      <a:endParaRPr lang="el-GR" sz="1400" dirty="0">
                        <a:latin typeface="+mj-lt"/>
                        <a:ea typeface="Calibri"/>
                        <a:cs typeface="Times New Roman"/>
                      </a:endParaRPr>
                    </a:p>
                  </a:txBody>
                  <a:tcPr marL="0" marR="0" marT="0" marB="0" anchor="ctr"/>
                </a:tc>
              </a:tr>
              <a:tr h="513731">
                <a:tc>
                  <a:txBody>
                    <a:bodyPr/>
                    <a:lstStyle/>
                    <a:p>
                      <a:pPr algn="l">
                        <a:lnSpc>
                          <a:spcPct val="115000"/>
                        </a:lnSpc>
                        <a:spcAft>
                          <a:spcPts val="0"/>
                        </a:spcAft>
                      </a:pPr>
                      <a:r>
                        <a:rPr lang="el-GR" sz="1400"/>
                        <a:t>1 απλό ριζότο με λαχανικά (300 θερμίδες)</a:t>
                      </a:r>
                      <a:endParaRPr lang="el-GR" sz="1400">
                        <a:latin typeface="+mj-lt"/>
                        <a:ea typeface="Calibri"/>
                        <a:cs typeface="Times New Roman"/>
                      </a:endParaRPr>
                    </a:p>
                  </a:txBody>
                  <a:tcPr marL="0" marR="0" marT="0" marB="0" anchor="ctr"/>
                </a:tc>
                <a:tc>
                  <a:txBody>
                    <a:bodyPr/>
                    <a:lstStyle/>
                    <a:p>
                      <a:pPr algn="l">
                        <a:lnSpc>
                          <a:spcPct val="115000"/>
                        </a:lnSpc>
                        <a:spcAft>
                          <a:spcPts val="0"/>
                        </a:spcAft>
                      </a:pPr>
                      <a:r>
                        <a:rPr lang="el-GR" sz="1400" dirty="0"/>
                        <a:t>1 ριζότο με ζωμό κρέατος (400 θερμίδες)</a:t>
                      </a:r>
                      <a:endParaRPr lang="el-GR" sz="1400" dirty="0">
                        <a:latin typeface="+mj-lt"/>
                        <a:ea typeface="Calibri"/>
                        <a:cs typeface="Times New Roman"/>
                      </a:endParaRPr>
                    </a:p>
                  </a:txBody>
                  <a:tcPr marL="0" marR="0" marT="0" marB="0" anchor="ctr"/>
                </a:tc>
                <a:tc>
                  <a:txBody>
                    <a:bodyPr/>
                    <a:lstStyle/>
                    <a:p>
                      <a:pPr algn="l">
                        <a:lnSpc>
                          <a:spcPct val="115000"/>
                        </a:lnSpc>
                        <a:spcAft>
                          <a:spcPts val="0"/>
                        </a:spcAft>
                      </a:pPr>
                      <a:r>
                        <a:rPr lang="el-GR" sz="1400" dirty="0"/>
                        <a:t>100 θερμίδες</a:t>
                      </a:r>
                      <a:endParaRPr lang="el-GR" sz="1400" dirty="0">
                        <a:latin typeface="+mj-lt"/>
                        <a:ea typeface="Calibri"/>
                        <a:cs typeface="Times New Roman"/>
                      </a:endParaRPr>
                    </a:p>
                  </a:txBody>
                  <a:tcPr marL="0" marR="0" marT="0" marB="0" anchor="ctr"/>
                </a:tc>
              </a:tr>
              <a:tr h="513731">
                <a:tc>
                  <a:txBody>
                    <a:bodyPr/>
                    <a:lstStyle/>
                    <a:p>
                      <a:pPr algn="l">
                        <a:lnSpc>
                          <a:spcPct val="115000"/>
                        </a:lnSpc>
                        <a:spcAft>
                          <a:spcPts val="0"/>
                        </a:spcAft>
                      </a:pPr>
                      <a:r>
                        <a:rPr lang="el-GR" sz="1400"/>
                        <a:t>1 μακαρονάδα πέστο (420 θερμίδες)</a:t>
                      </a:r>
                      <a:endParaRPr lang="el-GR" sz="1400">
                        <a:latin typeface="+mj-lt"/>
                        <a:ea typeface="Calibri"/>
                        <a:cs typeface="Times New Roman"/>
                      </a:endParaRPr>
                    </a:p>
                  </a:txBody>
                  <a:tcPr marL="0" marR="0" marT="0" marB="0" anchor="ctr"/>
                </a:tc>
                <a:tc>
                  <a:txBody>
                    <a:bodyPr/>
                    <a:lstStyle/>
                    <a:p>
                      <a:pPr algn="l">
                        <a:lnSpc>
                          <a:spcPct val="115000"/>
                        </a:lnSpc>
                        <a:spcAft>
                          <a:spcPts val="0"/>
                        </a:spcAft>
                      </a:pPr>
                      <a:r>
                        <a:rPr lang="el-GR" sz="1400"/>
                        <a:t>1 πιάτο λαζάνια με τυριά (620 θερμίδες)</a:t>
                      </a:r>
                      <a:endParaRPr lang="el-GR" sz="1400">
                        <a:latin typeface="+mj-lt"/>
                        <a:ea typeface="Calibri"/>
                        <a:cs typeface="Times New Roman"/>
                      </a:endParaRPr>
                    </a:p>
                  </a:txBody>
                  <a:tcPr marL="0" marR="0" marT="0" marB="0" anchor="ctr"/>
                </a:tc>
                <a:tc>
                  <a:txBody>
                    <a:bodyPr/>
                    <a:lstStyle/>
                    <a:p>
                      <a:pPr algn="l">
                        <a:lnSpc>
                          <a:spcPct val="115000"/>
                        </a:lnSpc>
                        <a:spcAft>
                          <a:spcPts val="0"/>
                        </a:spcAft>
                      </a:pPr>
                      <a:r>
                        <a:rPr lang="el-GR" sz="1400" dirty="0"/>
                        <a:t>200 θερμίδες</a:t>
                      </a:r>
                      <a:endParaRPr lang="el-GR" sz="1400" dirty="0">
                        <a:latin typeface="+mj-lt"/>
                        <a:ea typeface="Calibri"/>
                        <a:cs typeface="Times New Roman"/>
                      </a:endParaRPr>
                    </a:p>
                  </a:txBody>
                  <a:tcPr marL="0" marR="0" marT="0" marB="0" anchor="ctr"/>
                </a:tc>
              </a:tr>
              <a:tr h="1999016">
                <a:tc>
                  <a:txBody>
                    <a:bodyPr/>
                    <a:lstStyle/>
                    <a:p>
                      <a:pPr algn="l">
                        <a:lnSpc>
                          <a:spcPct val="115000"/>
                        </a:lnSpc>
                        <a:spcAft>
                          <a:spcPts val="0"/>
                        </a:spcAft>
                      </a:pPr>
                      <a:r>
                        <a:rPr lang="el-GR" sz="1400"/>
                        <a:t>1 πιάτο ζυμαρικών με μπρόκολο (380 θερμίδες)</a:t>
                      </a:r>
                      <a:endParaRPr lang="el-GR" sz="1400">
                        <a:latin typeface="+mj-lt"/>
                        <a:ea typeface="Calibri"/>
                        <a:cs typeface="Times New Roman"/>
                      </a:endParaRPr>
                    </a:p>
                  </a:txBody>
                  <a:tcPr marL="0" marR="0" marT="0" marB="0" anchor="ctr"/>
                </a:tc>
                <a:tc>
                  <a:txBody>
                    <a:bodyPr/>
                    <a:lstStyle/>
                    <a:p>
                      <a:pPr algn="l">
                        <a:lnSpc>
                          <a:spcPct val="115000"/>
                        </a:lnSpc>
                        <a:spcAft>
                          <a:spcPts val="0"/>
                        </a:spcAft>
                      </a:pPr>
                      <a:r>
                        <a:rPr lang="el-GR" sz="1400"/>
                        <a:t>1 πιάτο ζυμαρικών με τέσσερα τυριά (480 θερμίδες)</a:t>
                      </a:r>
                      <a:endParaRPr lang="el-GR" sz="1400">
                        <a:latin typeface="+mj-lt"/>
                        <a:ea typeface="Calibri"/>
                        <a:cs typeface="Times New Roman"/>
                      </a:endParaRPr>
                    </a:p>
                  </a:txBody>
                  <a:tcPr marL="0" marR="0" marT="0" marB="0" anchor="ctr"/>
                </a:tc>
                <a:tc>
                  <a:txBody>
                    <a:bodyPr/>
                    <a:lstStyle/>
                    <a:p>
                      <a:pPr algn="l">
                        <a:lnSpc>
                          <a:spcPct val="115000"/>
                        </a:lnSpc>
                        <a:spcAft>
                          <a:spcPts val="0"/>
                        </a:spcAft>
                      </a:pPr>
                      <a:r>
                        <a:rPr lang="el-GR" sz="1400" dirty="0"/>
                        <a:t>100 θερμίδες</a:t>
                      </a:r>
                      <a:endParaRPr lang="el-GR" sz="1400" dirty="0">
                        <a:latin typeface="+mj-lt"/>
                        <a:ea typeface="Calibri"/>
                        <a:cs typeface="Times New Roman"/>
                      </a:endParaRPr>
                    </a:p>
                  </a:txBody>
                  <a:tcPr marL="0" marR="0" marT="0" marB="0" anchor="ctr"/>
                </a:tc>
              </a:tr>
            </a:tbl>
          </a:graphicData>
        </a:graphic>
      </p:graphicFrame>
    </p:spTree>
  </p:cSld>
  <p:clrMapOvr>
    <a:masterClrMapping/>
  </p:clrMapOvr>
  <p:transition spd="slow">
    <p:wipe dir="d"/>
    <p:sndAc>
      <p:end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algn="ctr" fontAlgn="auto">
              <a:spcAft>
                <a:spcPts val="0"/>
              </a:spcAft>
              <a:defRPr/>
            </a:pPr>
            <a:r>
              <a:rPr lang="el-GR" dirty="0" err="1" smtClean="0"/>
              <a:t>παχυσαρκια</a:t>
            </a:r>
            <a:endParaRPr lang="el-GR" dirty="0"/>
          </a:p>
        </p:txBody>
      </p:sp>
      <p:sp>
        <p:nvSpPr>
          <p:cNvPr id="15362" name="2 - Θέση περιεχομένου"/>
          <p:cNvSpPr>
            <a:spLocks noGrp="1"/>
          </p:cNvSpPr>
          <p:nvPr>
            <p:ph idx="1"/>
          </p:nvPr>
        </p:nvSpPr>
        <p:spPr/>
        <p:txBody>
          <a:bodyPr/>
          <a:lstStyle/>
          <a:p>
            <a:r>
              <a:rPr lang="el-GR" smtClean="0"/>
              <a:t>Παχυσαρκία είναι η πάθηση που προκαλείται από υπερβολική συσσώρευση λίπους στο σώμα. Έχει δυσμενείς επιπτώσεις στην υγεία, οδηγώντας σε μείωση του προσδόκιμου ζωής και/ή αυξημένα προβλήματα υγείας.  Ως παχύσαρκοι χαρακτηρίζονται τα άτομα που ο δείκτης μάζας- σώματος (ΔΜΣ) –μια μέτρηση που λαμβάνεται, διαιρώντας το βάρος ενός ατόμου σε κιλά, με το τετράγωνο του ύψους του σε μέτρα- ξεπερνά τα 30  kg/m2.</a:t>
            </a:r>
          </a:p>
        </p:txBody>
      </p:sp>
    </p:spTree>
  </p:cSld>
  <p:clrMapOvr>
    <a:masterClrMapping/>
  </p:clrMapOvr>
  <p:transition spd="slow">
    <p:wipe dir="d"/>
    <p:sndAc>
      <p:end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787208" cy="1380768"/>
          </a:xfrm>
        </p:spPr>
        <p:txBody>
          <a:bodyPr/>
          <a:lstStyle/>
          <a:p>
            <a:pPr fontAlgn="auto">
              <a:spcAft>
                <a:spcPts val="0"/>
              </a:spcAft>
              <a:defRPr/>
            </a:pPr>
            <a:r>
              <a:rPr lang="el-GR" sz="2200" dirty="0" err="1" smtClean="0"/>
              <a:t>Διατροφικεσ</a:t>
            </a:r>
            <a:r>
              <a:rPr lang="el-GR" sz="2200" dirty="0" smtClean="0"/>
              <a:t> </a:t>
            </a:r>
            <a:r>
              <a:rPr lang="el-GR" sz="2200" dirty="0" err="1" smtClean="0"/>
              <a:t>συμβουλεσ</a:t>
            </a:r>
            <a:r>
              <a:rPr lang="el-GR" sz="2200" dirty="0" smtClean="0"/>
              <a:t> για να </a:t>
            </a:r>
            <a:r>
              <a:rPr lang="el-GR" sz="2200" dirty="0" err="1" smtClean="0"/>
              <a:t>γλυτωσετε</a:t>
            </a:r>
            <a:r>
              <a:rPr lang="el-GR" sz="2200" dirty="0" smtClean="0"/>
              <a:t> </a:t>
            </a:r>
            <a:r>
              <a:rPr lang="el-GR" sz="2200" dirty="0" err="1" smtClean="0"/>
              <a:t>θερμιδεσ</a:t>
            </a:r>
            <a:r>
              <a:rPr lang="el-GR" sz="2200" dirty="0" smtClean="0"/>
              <a:t/>
            </a:r>
            <a:br>
              <a:rPr lang="el-GR" sz="2200" dirty="0" smtClean="0"/>
            </a:br>
            <a:r>
              <a:rPr lang="el-GR" sz="2200" dirty="0" smtClean="0"/>
              <a:t/>
            </a:r>
            <a:br>
              <a:rPr lang="el-GR" sz="2200" dirty="0" smtClean="0"/>
            </a:br>
            <a:r>
              <a:rPr lang="el-GR" sz="2200" dirty="0" smtClean="0"/>
              <a:t>                                    </a:t>
            </a:r>
            <a:r>
              <a:rPr lang="el-GR" sz="2200" u="sng" dirty="0" err="1" smtClean="0"/>
              <a:t>κρεατικα</a:t>
            </a:r>
            <a:r>
              <a:rPr lang="el-GR" sz="2200" dirty="0" smtClean="0"/>
              <a:t>:</a:t>
            </a:r>
            <a:endParaRPr lang="el-GR" sz="2200" dirty="0"/>
          </a:p>
        </p:txBody>
      </p:sp>
      <p:graphicFrame>
        <p:nvGraphicFramePr>
          <p:cNvPr id="3" name="2 - Πίνακας"/>
          <p:cNvGraphicFramePr>
            <a:graphicFrameLocks noGrp="1"/>
          </p:cNvGraphicFramePr>
          <p:nvPr/>
        </p:nvGraphicFramePr>
        <p:xfrm>
          <a:off x="1043608" y="1844824"/>
          <a:ext cx="6048673" cy="4735958"/>
        </p:xfrm>
        <a:graphic>
          <a:graphicData uri="http://schemas.openxmlformats.org/drawingml/2006/table">
            <a:tbl>
              <a:tblPr>
                <a:tableStyleId>{3C2FFA5D-87B4-456A-9821-1D502468CF0F}</a:tableStyleId>
              </a:tblPr>
              <a:tblGrid>
                <a:gridCol w="2785392"/>
                <a:gridCol w="2032584"/>
                <a:gridCol w="1230697"/>
              </a:tblGrid>
              <a:tr h="374370">
                <a:tc>
                  <a:txBody>
                    <a:bodyPr/>
                    <a:lstStyle/>
                    <a:p>
                      <a:pPr>
                        <a:lnSpc>
                          <a:spcPct val="115000"/>
                        </a:lnSpc>
                        <a:spcAft>
                          <a:spcPts val="0"/>
                        </a:spcAft>
                      </a:pPr>
                      <a:r>
                        <a:rPr lang="el-GR" sz="1400" dirty="0"/>
                        <a:t>Αν επιλέξετε</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a:t>Αντί για</a:t>
                      </a:r>
                      <a:endParaRPr lang="el-GR" sz="1400">
                        <a:latin typeface="+mj-lt"/>
                        <a:ea typeface="Calibri"/>
                        <a:cs typeface="Times New Roman"/>
                      </a:endParaRPr>
                    </a:p>
                  </a:txBody>
                  <a:tcPr marL="0" marR="0" marT="0" marB="0" anchor="ctr"/>
                </a:tc>
                <a:tc>
                  <a:txBody>
                    <a:bodyPr/>
                    <a:lstStyle/>
                    <a:p>
                      <a:pPr>
                        <a:lnSpc>
                          <a:spcPct val="115000"/>
                        </a:lnSpc>
                        <a:spcAft>
                          <a:spcPts val="0"/>
                        </a:spcAft>
                      </a:pPr>
                      <a:r>
                        <a:rPr lang="el-GR" sz="1400" dirty="0"/>
                        <a:t>Κερδίζετε</a:t>
                      </a:r>
                      <a:endParaRPr lang="el-GR" sz="1400" dirty="0">
                        <a:latin typeface="+mj-lt"/>
                        <a:ea typeface="Calibri"/>
                        <a:cs typeface="Times New Roman"/>
                      </a:endParaRPr>
                    </a:p>
                  </a:txBody>
                  <a:tcPr marL="0" marR="0" marT="0" marB="0" anchor="ctr"/>
                </a:tc>
              </a:tr>
              <a:tr h="761058">
                <a:tc>
                  <a:txBody>
                    <a:bodyPr/>
                    <a:lstStyle/>
                    <a:p>
                      <a:pPr>
                        <a:lnSpc>
                          <a:spcPct val="115000"/>
                        </a:lnSpc>
                        <a:spcAft>
                          <a:spcPts val="0"/>
                        </a:spcAft>
                      </a:pPr>
                      <a:r>
                        <a:rPr lang="el-GR" sz="1400" dirty="0"/>
                        <a:t>1 μερίδα γαλοπούλα με γέμιση (450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a:t>1 μερίδα γαλοπούλα σκέτη (250 θερμίδες)</a:t>
                      </a:r>
                      <a:endParaRPr lang="el-GR" sz="1400">
                        <a:latin typeface="+mj-lt"/>
                        <a:ea typeface="Calibri"/>
                        <a:cs typeface="Times New Roman"/>
                      </a:endParaRPr>
                    </a:p>
                  </a:txBody>
                  <a:tcPr marL="0" marR="0" marT="0" marB="0" anchor="ctr"/>
                </a:tc>
                <a:tc>
                  <a:txBody>
                    <a:bodyPr/>
                    <a:lstStyle/>
                    <a:p>
                      <a:pPr>
                        <a:lnSpc>
                          <a:spcPct val="115000"/>
                        </a:lnSpc>
                        <a:spcAft>
                          <a:spcPts val="0"/>
                        </a:spcAft>
                      </a:pPr>
                      <a:r>
                        <a:rPr lang="el-GR" sz="1400" dirty="0"/>
                        <a:t>200 θερμίδες</a:t>
                      </a:r>
                      <a:endParaRPr lang="el-GR" sz="1400" dirty="0">
                        <a:latin typeface="+mj-lt"/>
                        <a:ea typeface="Calibri"/>
                        <a:cs typeface="Times New Roman"/>
                      </a:endParaRPr>
                    </a:p>
                  </a:txBody>
                  <a:tcPr marL="0" marR="0" marT="0" marB="0" anchor="ctr"/>
                </a:tc>
              </a:tr>
              <a:tr h="761058">
                <a:tc>
                  <a:txBody>
                    <a:bodyPr/>
                    <a:lstStyle/>
                    <a:p>
                      <a:pPr>
                        <a:lnSpc>
                          <a:spcPct val="115000"/>
                        </a:lnSpc>
                        <a:spcAft>
                          <a:spcPts val="0"/>
                        </a:spcAft>
                      </a:pPr>
                      <a:r>
                        <a:rPr lang="el-GR" sz="1400" dirty="0"/>
                        <a:t>1 μερίδα τηγανιά (600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1 μπριζόλα χοιρινή στο γκριλ (320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280 θερμίδες</a:t>
                      </a:r>
                      <a:endParaRPr lang="el-GR" sz="1400" dirty="0">
                        <a:latin typeface="+mj-lt"/>
                        <a:ea typeface="Calibri"/>
                        <a:cs typeface="Times New Roman"/>
                      </a:endParaRPr>
                    </a:p>
                  </a:txBody>
                  <a:tcPr marL="0" marR="0" marT="0" marB="0" anchor="ctr"/>
                </a:tc>
              </a:tr>
              <a:tr h="581264">
                <a:tc>
                  <a:txBody>
                    <a:bodyPr/>
                    <a:lstStyle/>
                    <a:p>
                      <a:pPr>
                        <a:lnSpc>
                          <a:spcPct val="115000"/>
                        </a:lnSpc>
                        <a:spcAft>
                          <a:spcPts val="0"/>
                        </a:spcAft>
                      </a:pPr>
                      <a:r>
                        <a:rPr lang="el-GR" sz="1400"/>
                        <a:t>1 μερίδα στήθος κοτόπουλο (160 θερμίδες)</a:t>
                      </a:r>
                      <a:endParaRPr lang="el-GR" sz="1400">
                        <a:latin typeface="+mj-lt"/>
                        <a:ea typeface="Calibri"/>
                        <a:cs typeface="Times New Roman"/>
                      </a:endParaRPr>
                    </a:p>
                  </a:txBody>
                  <a:tcPr marL="0" marR="0" marT="0" marB="0" anchor="ctr"/>
                </a:tc>
                <a:tc>
                  <a:txBody>
                    <a:bodyPr/>
                    <a:lstStyle/>
                    <a:p>
                      <a:pPr>
                        <a:lnSpc>
                          <a:spcPct val="115000"/>
                        </a:lnSpc>
                        <a:spcAft>
                          <a:spcPts val="0"/>
                        </a:spcAft>
                      </a:pPr>
                      <a:r>
                        <a:rPr lang="el-GR" sz="1400" dirty="0"/>
                        <a:t>1 μερίδα μπούτι κοτόπουλο (190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30 θερμίδες</a:t>
                      </a:r>
                      <a:endParaRPr lang="el-GR" sz="1400" dirty="0">
                        <a:latin typeface="+mj-lt"/>
                        <a:ea typeface="Calibri"/>
                        <a:cs typeface="Times New Roman"/>
                      </a:endParaRPr>
                    </a:p>
                  </a:txBody>
                  <a:tcPr marL="0" marR="0" marT="0" marB="0" anchor="ctr"/>
                </a:tc>
              </a:tr>
              <a:tr h="581264">
                <a:tc>
                  <a:txBody>
                    <a:bodyPr/>
                    <a:lstStyle/>
                    <a:p>
                      <a:pPr>
                        <a:lnSpc>
                          <a:spcPct val="115000"/>
                        </a:lnSpc>
                        <a:spcAft>
                          <a:spcPts val="0"/>
                        </a:spcAft>
                      </a:pPr>
                      <a:r>
                        <a:rPr lang="el-GR" sz="1400"/>
                        <a:t>1 μερίδα ψαρονέφρι με ντομάτα (200 θερμίδες)</a:t>
                      </a:r>
                      <a:endParaRPr lang="el-GR" sz="1400">
                        <a:latin typeface="+mj-lt"/>
                        <a:ea typeface="Calibri"/>
                        <a:cs typeface="Times New Roman"/>
                      </a:endParaRPr>
                    </a:p>
                  </a:txBody>
                  <a:tcPr marL="0" marR="0" marT="0" marB="0" anchor="ctr"/>
                </a:tc>
                <a:tc>
                  <a:txBody>
                    <a:bodyPr/>
                    <a:lstStyle/>
                    <a:p>
                      <a:pPr>
                        <a:lnSpc>
                          <a:spcPct val="115000"/>
                        </a:lnSpc>
                        <a:spcAft>
                          <a:spcPts val="0"/>
                        </a:spcAft>
                      </a:pPr>
                      <a:r>
                        <a:rPr lang="el-GR" sz="1400" dirty="0"/>
                        <a:t>1 μερίδα μοσχάρι ραγού (380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180 θερμίδες</a:t>
                      </a:r>
                      <a:endParaRPr lang="el-GR" sz="1400" dirty="0">
                        <a:latin typeface="+mj-lt"/>
                        <a:ea typeface="Calibri"/>
                        <a:cs typeface="Times New Roman"/>
                      </a:endParaRPr>
                    </a:p>
                  </a:txBody>
                  <a:tcPr marL="0" marR="0" marT="0" marB="0" anchor="ctr"/>
                </a:tc>
              </a:tr>
              <a:tr h="761058">
                <a:tc>
                  <a:txBody>
                    <a:bodyPr/>
                    <a:lstStyle/>
                    <a:p>
                      <a:pPr>
                        <a:lnSpc>
                          <a:spcPct val="115000"/>
                        </a:lnSpc>
                        <a:spcAft>
                          <a:spcPts val="0"/>
                        </a:spcAft>
                      </a:pPr>
                      <a:r>
                        <a:rPr lang="el-GR" sz="1400"/>
                        <a:t>1 μικρή ποικιλία με ζαμπόν από ωμοπλάτη (130 θερμίδες)</a:t>
                      </a:r>
                      <a:endParaRPr lang="el-GR" sz="1400">
                        <a:latin typeface="+mj-lt"/>
                        <a:ea typeface="Calibri"/>
                        <a:cs typeface="Times New Roman"/>
                      </a:endParaRPr>
                    </a:p>
                  </a:txBody>
                  <a:tcPr marL="0" marR="0" marT="0" marB="0" anchor="ctr"/>
                </a:tc>
                <a:tc>
                  <a:txBody>
                    <a:bodyPr/>
                    <a:lstStyle/>
                    <a:p>
                      <a:pPr>
                        <a:lnSpc>
                          <a:spcPct val="115000"/>
                        </a:lnSpc>
                        <a:spcAft>
                          <a:spcPts val="0"/>
                        </a:spcAft>
                      </a:pPr>
                      <a:r>
                        <a:rPr lang="el-GR" sz="1400" dirty="0"/>
                        <a:t>1 μικρή ποικιλία με μορταδέλα (270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140 θερμίδες</a:t>
                      </a:r>
                      <a:endParaRPr lang="el-GR" sz="1400" dirty="0">
                        <a:latin typeface="+mj-lt"/>
                        <a:ea typeface="Calibri"/>
                        <a:cs typeface="Times New Roman"/>
                      </a:endParaRPr>
                    </a:p>
                  </a:txBody>
                  <a:tcPr marL="0" marR="0" marT="0" marB="0" anchor="ctr"/>
                </a:tc>
              </a:tr>
              <a:tr h="761058">
                <a:tc>
                  <a:txBody>
                    <a:bodyPr/>
                    <a:lstStyle/>
                    <a:p>
                      <a:pPr>
                        <a:lnSpc>
                          <a:spcPct val="115000"/>
                        </a:lnSpc>
                        <a:spcAft>
                          <a:spcPts val="0"/>
                        </a:spcAft>
                      </a:pPr>
                      <a:r>
                        <a:rPr lang="el-GR" sz="1400" dirty="0"/>
                        <a:t>1 μερίδα μοσχαρίσια μπριζόλα στο γκριλ (200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a:t>2 φέτες ψητό μοσχάρι φούρνου (330 θερμίδες)</a:t>
                      </a:r>
                      <a:endParaRPr lang="el-GR" sz="1400">
                        <a:latin typeface="+mj-lt"/>
                        <a:ea typeface="Calibri"/>
                        <a:cs typeface="Times New Roman"/>
                      </a:endParaRPr>
                    </a:p>
                  </a:txBody>
                  <a:tcPr marL="0" marR="0" marT="0" marB="0" anchor="ctr"/>
                </a:tc>
                <a:tc>
                  <a:txBody>
                    <a:bodyPr/>
                    <a:lstStyle/>
                    <a:p>
                      <a:pPr>
                        <a:lnSpc>
                          <a:spcPct val="115000"/>
                        </a:lnSpc>
                        <a:spcAft>
                          <a:spcPts val="0"/>
                        </a:spcAft>
                      </a:pPr>
                      <a:r>
                        <a:rPr lang="el-GR" sz="1400" dirty="0"/>
                        <a:t>130 θερμίδες</a:t>
                      </a:r>
                      <a:endParaRPr lang="el-GR" sz="1400" dirty="0">
                        <a:latin typeface="+mj-lt"/>
                        <a:ea typeface="Calibri"/>
                        <a:cs typeface="Times New Roman"/>
                      </a:endParaRPr>
                    </a:p>
                  </a:txBody>
                  <a:tcPr marL="0" marR="0" marT="0" marB="0" anchor="ctr"/>
                </a:tc>
              </a:tr>
            </a:tbl>
          </a:graphicData>
        </a:graphic>
      </p:graphicFrame>
    </p:spTree>
  </p:cSld>
  <p:clrMapOvr>
    <a:masterClrMapping/>
  </p:clrMapOvr>
  <p:transition spd="slow">
    <p:wipe dir="d"/>
    <p:sndAc>
      <p:end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859216" cy="1380768"/>
          </a:xfrm>
        </p:spPr>
        <p:txBody>
          <a:bodyPr>
            <a:normAutofit fontScale="90000"/>
          </a:bodyPr>
          <a:lstStyle/>
          <a:p>
            <a:pPr fontAlgn="auto">
              <a:spcAft>
                <a:spcPts val="0"/>
              </a:spcAft>
              <a:defRPr/>
            </a:pPr>
            <a:r>
              <a:rPr lang="el-GR" sz="4000" dirty="0" smtClean="0"/>
              <a:t/>
            </a:r>
            <a:br>
              <a:rPr lang="el-GR" sz="4000" dirty="0" smtClean="0"/>
            </a:br>
            <a:r>
              <a:rPr lang="el-GR" sz="2400" dirty="0" err="1" smtClean="0"/>
              <a:t>Διατροφικεσ</a:t>
            </a:r>
            <a:r>
              <a:rPr lang="el-GR" sz="2400" dirty="0" smtClean="0"/>
              <a:t> </a:t>
            </a:r>
            <a:r>
              <a:rPr lang="el-GR" sz="2400" dirty="0" err="1" smtClean="0"/>
              <a:t>συμβουλεσ</a:t>
            </a:r>
            <a:r>
              <a:rPr lang="el-GR" sz="2400" dirty="0" smtClean="0"/>
              <a:t> για να </a:t>
            </a:r>
            <a:r>
              <a:rPr lang="el-GR" sz="2400" dirty="0" err="1" smtClean="0"/>
              <a:t>γλυτωσετε</a:t>
            </a:r>
            <a:r>
              <a:rPr lang="el-GR" sz="2400" dirty="0" smtClean="0"/>
              <a:t> </a:t>
            </a:r>
            <a:r>
              <a:rPr lang="el-GR" sz="2400" dirty="0" err="1" smtClean="0"/>
              <a:t>θερμιδεσ</a:t>
            </a:r>
            <a:r>
              <a:rPr lang="el-GR" sz="4000" dirty="0" smtClean="0"/>
              <a:t/>
            </a:r>
            <a:br>
              <a:rPr lang="el-GR" sz="4000" dirty="0" smtClean="0"/>
            </a:br>
            <a:r>
              <a:rPr lang="el-GR" sz="4000" dirty="0" smtClean="0"/>
              <a:t>                     </a:t>
            </a:r>
            <a:r>
              <a:rPr lang="el-GR" sz="2400" u="sng" dirty="0" err="1" smtClean="0"/>
              <a:t>γλυκα</a:t>
            </a:r>
            <a:r>
              <a:rPr lang="el-GR" sz="2400" dirty="0" smtClean="0"/>
              <a:t>:</a:t>
            </a:r>
            <a:r>
              <a:rPr lang="el-GR" sz="4000" dirty="0" smtClean="0"/>
              <a:t>          </a:t>
            </a:r>
            <a:endParaRPr lang="el-GR" dirty="0"/>
          </a:p>
        </p:txBody>
      </p:sp>
      <p:graphicFrame>
        <p:nvGraphicFramePr>
          <p:cNvPr id="3" name="2 - Πίνακας"/>
          <p:cNvGraphicFramePr>
            <a:graphicFrameLocks noGrp="1"/>
          </p:cNvGraphicFramePr>
          <p:nvPr/>
        </p:nvGraphicFramePr>
        <p:xfrm>
          <a:off x="1115616" y="1772816"/>
          <a:ext cx="6208474" cy="4670588"/>
        </p:xfrm>
        <a:graphic>
          <a:graphicData uri="http://schemas.openxmlformats.org/drawingml/2006/table">
            <a:tbl>
              <a:tblPr>
                <a:tableStyleId>{3C2FFA5D-87B4-456A-9821-1D502468CF0F}</a:tableStyleId>
              </a:tblPr>
              <a:tblGrid>
                <a:gridCol w="2839940"/>
                <a:gridCol w="2225396"/>
                <a:gridCol w="1143138"/>
              </a:tblGrid>
              <a:tr h="562559">
                <a:tc>
                  <a:txBody>
                    <a:bodyPr/>
                    <a:lstStyle/>
                    <a:p>
                      <a:pPr>
                        <a:lnSpc>
                          <a:spcPct val="115000"/>
                        </a:lnSpc>
                        <a:spcAft>
                          <a:spcPts val="0"/>
                        </a:spcAft>
                      </a:pPr>
                      <a:r>
                        <a:rPr lang="el-GR" sz="1400" dirty="0"/>
                        <a:t>Αν επιλέξετε</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a:t>Αντί για</a:t>
                      </a:r>
                      <a:endParaRPr lang="el-GR" sz="1400">
                        <a:latin typeface="+mj-lt"/>
                        <a:ea typeface="Calibri"/>
                        <a:cs typeface="Times New Roman"/>
                      </a:endParaRPr>
                    </a:p>
                  </a:txBody>
                  <a:tcPr marL="0" marR="0" marT="0" marB="0" anchor="ctr"/>
                </a:tc>
                <a:tc>
                  <a:txBody>
                    <a:bodyPr/>
                    <a:lstStyle/>
                    <a:p>
                      <a:pPr>
                        <a:lnSpc>
                          <a:spcPct val="115000"/>
                        </a:lnSpc>
                        <a:spcAft>
                          <a:spcPts val="0"/>
                        </a:spcAft>
                      </a:pPr>
                      <a:r>
                        <a:rPr lang="el-GR" sz="1400"/>
                        <a:t>Κερδίζετε</a:t>
                      </a:r>
                      <a:endParaRPr lang="el-GR" sz="1400">
                        <a:latin typeface="+mj-lt"/>
                        <a:ea typeface="Calibri"/>
                        <a:cs typeface="Times New Roman"/>
                      </a:endParaRPr>
                    </a:p>
                  </a:txBody>
                  <a:tcPr marL="0" marR="0" marT="0" marB="0" anchor="ctr"/>
                </a:tc>
              </a:tr>
              <a:tr h="1625313">
                <a:tc>
                  <a:txBody>
                    <a:bodyPr/>
                    <a:lstStyle/>
                    <a:p>
                      <a:pPr>
                        <a:lnSpc>
                          <a:spcPct val="115000"/>
                        </a:lnSpc>
                        <a:spcAft>
                          <a:spcPts val="0"/>
                        </a:spcAft>
                      </a:pPr>
                      <a:r>
                        <a:rPr lang="el-GR" sz="1400" dirty="0"/>
                        <a:t>Μία φέτα κέικ με φρούτα (το παραδοσιακό </a:t>
                      </a:r>
                      <a:r>
                        <a:rPr lang="el-GR" sz="1400" dirty="0" err="1"/>
                        <a:t>πανετόνε</a:t>
                      </a:r>
                      <a:r>
                        <a:rPr lang="el-GR" sz="1400" dirty="0"/>
                        <a:t>) (270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Βασιλόπιτα (380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110 θερμίδες</a:t>
                      </a:r>
                      <a:endParaRPr lang="el-GR" sz="1400" dirty="0">
                        <a:latin typeface="+mj-lt"/>
                        <a:ea typeface="Calibri"/>
                        <a:cs typeface="Times New Roman"/>
                      </a:endParaRPr>
                    </a:p>
                  </a:txBody>
                  <a:tcPr marL="0" marR="0" marT="0" marB="0" anchor="ctr"/>
                </a:tc>
              </a:tr>
              <a:tr h="549700">
                <a:tc>
                  <a:txBody>
                    <a:bodyPr/>
                    <a:lstStyle/>
                    <a:p>
                      <a:pPr>
                        <a:lnSpc>
                          <a:spcPct val="115000"/>
                        </a:lnSpc>
                        <a:spcAft>
                          <a:spcPts val="0"/>
                        </a:spcAft>
                      </a:pPr>
                      <a:r>
                        <a:rPr lang="el-GR" sz="1400"/>
                        <a:t>Έναν κουραμπιέ (110 θερμίδες)</a:t>
                      </a:r>
                      <a:endParaRPr lang="el-GR" sz="1400">
                        <a:latin typeface="+mj-lt"/>
                        <a:ea typeface="Calibri"/>
                        <a:cs typeface="Times New Roman"/>
                      </a:endParaRPr>
                    </a:p>
                  </a:txBody>
                  <a:tcPr marL="0" marR="0" marT="0" marB="0" anchor="ctr"/>
                </a:tc>
                <a:tc>
                  <a:txBody>
                    <a:bodyPr/>
                    <a:lstStyle/>
                    <a:p>
                      <a:pPr>
                        <a:lnSpc>
                          <a:spcPct val="115000"/>
                        </a:lnSpc>
                        <a:spcAft>
                          <a:spcPts val="0"/>
                        </a:spcAft>
                      </a:pPr>
                      <a:r>
                        <a:rPr lang="el-GR" sz="1400" dirty="0"/>
                        <a:t>Ένα μελομακάρονο (140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30 θερμίδες</a:t>
                      </a:r>
                      <a:endParaRPr lang="el-GR" sz="1400" dirty="0">
                        <a:latin typeface="+mj-lt"/>
                        <a:ea typeface="Calibri"/>
                        <a:cs typeface="Times New Roman"/>
                      </a:endParaRPr>
                    </a:p>
                  </a:txBody>
                  <a:tcPr marL="0" marR="0" marT="0" marB="0" anchor="ctr"/>
                </a:tc>
              </a:tr>
              <a:tr h="549700">
                <a:tc>
                  <a:txBody>
                    <a:bodyPr/>
                    <a:lstStyle/>
                    <a:p>
                      <a:pPr>
                        <a:lnSpc>
                          <a:spcPct val="115000"/>
                        </a:lnSpc>
                        <a:spcAft>
                          <a:spcPts val="0"/>
                        </a:spcAft>
                      </a:pPr>
                      <a:r>
                        <a:rPr lang="el-GR" sz="1400"/>
                        <a:t>Μία μεγάλη δίπλα (80 θερμίδες)</a:t>
                      </a:r>
                      <a:endParaRPr lang="el-GR" sz="1400">
                        <a:latin typeface="+mj-lt"/>
                        <a:ea typeface="Calibri"/>
                        <a:cs typeface="Times New Roman"/>
                      </a:endParaRPr>
                    </a:p>
                  </a:txBody>
                  <a:tcPr marL="0" marR="0" marT="0" marB="0" anchor="ctr"/>
                </a:tc>
                <a:tc>
                  <a:txBody>
                    <a:bodyPr/>
                    <a:lstStyle/>
                    <a:p>
                      <a:pPr>
                        <a:lnSpc>
                          <a:spcPct val="115000"/>
                        </a:lnSpc>
                        <a:spcAft>
                          <a:spcPts val="0"/>
                        </a:spcAft>
                      </a:pPr>
                      <a:r>
                        <a:rPr lang="el-GR" sz="1400" dirty="0"/>
                        <a:t>Μία κρέμα καραμελέ (270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190 θερμίδες</a:t>
                      </a:r>
                      <a:endParaRPr lang="el-GR" sz="1400" dirty="0">
                        <a:latin typeface="+mj-lt"/>
                        <a:ea typeface="Calibri"/>
                        <a:cs typeface="Times New Roman"/>
                      </a:endParaRPr>
                    </a:p>
                  </a:txBody>
                  <a:tcPr marL="0" marR="0" marT="0" marB="0" anchor="ctr"/>
                </a:tc>
              </a:tr>
              <a:tr h="833616">
                <a:tc>
                  <a:txBody>
                    <a:bodyPr/>
                    <a:lstStyle/>
                    <a:p>
                      <a:pPr>
                        <a:lnSpc>
                          <a:spcPct val="115000"/>
                        </a:lnSpc>
                        <a:spcAft>
                          <a:spcPts val="0"/>
                        </a:spcAft>
                      </a:pPr>
                      <a:r>
                        <a:rPr lang="el-GR" sz="1400"/>
                        <a:t>Ένα κομμάτι μηλόπιτα (260 θερμίδες)</a:t>
                      </a:r>
                      <a:endParaRPr lang="el-GR" sz="1400">
                        <a:latin typeface="+mj-lt"/>
                        <a:ea typeface="Calibri"/>
                        <a:cs typeface="Times New Roman"/>
                      </a:endParaRPr>
                    </a:p>
                  </a:txBody>
                  <a:tcPr marL="0" marR="0" marT="0" marB="0" anchor="ctr"/>
                </a:tc>
                <a:tc>
                  <a:txBody>
                    <a:bodyPr/>
                    <a:lstStyle/>
                    <a:p>
                      <a:pPr>
                        <a:lnSpc>
                          <a:spcPct val="115000"/>
                        </a:lnSpc>
                        <a:spcAft>
                          <a:spcPts val="0"/>
                        </a:spcAft>
                      </a:pPr>
                      <a:r>
                        <a:rPr lang="el-GR" sz="1400"/>
                        <a:t>Ένα κομμάτι τούρτα σοκολάτα (550 θερμίδες)</a:t>
                      </a:r>
                      <a:endParaRPr lang="el-GR" sz="1400">
                        <a:latin typeface="+mj-lt"/>
                        <a:ea typeface="Calibri"/>
                        <a:cs typeface="Times New Roman"/>
                      </a:endParaRPr>
                    </a:p>
                  </a:txBody>
                  <a:tcPr marL="0" marR="0" marT="0" marB="0" anchor="ctr"/>
                </a:tc>
                <a:tc>
                  <a:txBody>
                    <a:bodyPr/>
                    <a:lstStyle/>
                    <a:p>
                      <a:pPr>
                        <a:lnSpc>
                          <a:spcPct val="115000"/>
                        </a:lnSpc>
                        <a:spcAft>
                          <a:spcPts val="0"/>
                        </a:spcAft>
                      </a:pPr>
                      <a:r>
                        <a:rPr lang="el-GR" sz="1400" dirty="0"/>
                        <a:t>290 θερμίδες</a:t>
                      </a:r>
                      <a:endParaRPr lang="el-GR" sz="1400" dirty="0">
                        <a:latin typeface="+mj-lt"/>
                        <a:ea typeface="Calibri"/>
                        <a:cs typeface="Times New Roman"/>
                      </a:endParaRPr>
                    </a:p>
                  </a:txBody>
                  <a:tcPr marL="0" marR="0" marT="0" marB="0" anchor="ctr"/>
                </a:tc>
              </a:tr>
              <a:tr h="549700">
                <a:tc>
                  <a:txBody>
                    <a:bodyPr/>
                    <a:lstStyle/>
                    <a:p>
                      <a:pPr>
                        <a:lnSpc>
                          <a:spcPct val="115000"/>
                        </a:lnSpc>
                        <a:spcAft>
                          <a:spcPts val="0"/>
                        </a:spcAft>
                      </a:pPr>
                      <a:r>
                        <a:rPr lang="el-GR" sz="1400" dirty="0"/>
                        <a:t>Μία κρέπα με σοκολάτα (230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a:t>Ένα κομμάτι τσιζκέικ (470 θερμίδες)</a:t>
                      </a:r>
                      <a:endParaRPr lang="el-GR" sz="1400">
                        <a:latin typeface="+mj-lt"/>
                        <a:ea typeface="Calibri"/>
                        <a:cs typeface="Times New Roman"/>
                      </a:endParaRPr>
                    </a:p>
                  </a:txBody>
                  <a:tcPr marL="0" marR="0" marT="0" marB="0" anchor="ctr"/>
                </a:tc>
                <a:tc>
                  <a:txBody>
                    <a:bodyPr/>
                    <a:lstStyle/>
                    <a:p>
                      <a:pPr>
                        <a:lnSpc>
                          <a:spcPct val="115000"/>
                        </a:lnSpc>
                        <a:spcAft>
                          <a:spcPts val="0"/>
                        </a:spcAft>
                      </a:pPr>
                      <a:r>
                        <a:rPr lang="el-GR" sz="1400" dirty="0"/>
                        <a:t>240 θερμίδες</a:t>
                      </a:r>
                      <a:endParaRPr lang="el-GR" sz="1400" dirty="0">
                        <a:latin typeface="+mj-lt"/>
                        <a:ea typeface="Calibri"/>
                        <a:cs typeface="Times New Roman"/>
                      </a:endParaRPr>
                    </a:p>
                  </a:txBody>
                  <a:tcPr marL="0" marR="0" marT="0" marB="0" anchor="ctr"/>
                </a:tc>
              </a:tr>
            </a:tbl>
          </a:graphicData>
        </a:graphic>
      </p:graphicFrame>
    </p:spTree>
  </p:cSld>
  <p:clrMapOvr>
    <a:masterClrMapping/>
  </p:clrMapOvr>
  <p:transition spd="slow">
    <p:wipe dir="d"/>
    <p:sndAc>
      <p:end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571184" cy="1143000"/>
          </a:xfrm>
        </p:spPr>
        <p:txBody>
          <a:bodyPr>
            <a:normAutofit fontScale="90000"/>
          </a:bodyPr>
          <a:lstStyle/>
          <a:p>
            <a:pPr algn="just" fontAlgn="auto">
              <a:spcAft>
                <a:spcPts val="0"/>
              </a:spcAft>
              <a:defRPr/>
            </a:pPr>
            <a:r>
              <a:rPr lang="el-GR" sz="2200" dirty="0" err="1" smtClean="0"/>
              <a:t>Διατροφικεσ</a:t>
            </a:r>
            <a:r>
              <a:rPr lang="el-GR" sz="2200" dirty="0" smtClean="0"/>
              <a:t> </a:t>
            </a:r>
            <a:r>
              <a:rPr lang="el-GR" sz="2200" dirty="0" err="1" smtClean="0"/>
              <a:t>συμβουλεσ</a:t>
            </a:r>
            <a:r>
              <a:rPr lang="el-GR" sz="2200" dirty="0" smtClean="0"/>
              <a:t> για να </a:t>
            </a:r>
            <a:r>
              <a:rPr lang="el-GR" sz="2200" dirty="0" err="1" smtClean="0"/>
              <a:t>γλυτωσετε</a:t>
            </a:r>
            <a:r>
              <a:rPr lang="el-GR" sz="2200" dirty="0" smtClean="0"/>
              <a:t> </a:t>
            </a:r>
            <a:r>
              <a:rPr lang="el-GR" sz="2200" dirty="0" err="1" smtClean="0"/>
              <a:t>θερμιδεσ</a:t>
            </a:r>
            <a:r>
              <a:rPr lang="el-GR" sz="2200" dirty="0" smtClean="0"/>
              <a:t/>
            </a:r>
            <a:br>
              <a:rPr lang="el-GR" sz="2200" dirty="0" smtClean="0"/>
            </a:br>
            <a:r>
              <a:rPr lang="el-GR" sz="2200" dirty="0" smtClean="0"/>
              <a:t/>
            </a:r>
            <a:br>
              <a:rPr lang="el-GR" sz="2200" dirty="0" smtClean="0"/>
            </a:br>
            <a:r>
              <a:rPr lang="el-GR" sz="2200" dirty="0" smtClean="0"/>
              <a:t> </a:t>
            </a:r>
            <a:r>
              <a:rPr lang="el-GR" sz="2200" u="sng" dirty="0" smtClean="0"/>
              <a:t>σνακ</a:t>
            </a:r>
            <a:r>
              <a:rPr lang="el-GR" sz="2200" dirty="0" smtClean="0"/>
              <a:t>:</a:t>
            </a:r>
            <a:br>
              <a:rPr lang="el-GR" sz="2200" dirty="0" smtClean="0"/>
            </a:br>
            <a:endParaRPr lang="el-GR" sz="2200" dirty="0"/>
          </a:p>
        </p:txBody>
      </p:sp>
      <p:graphicFrame>
        <p:nvGraphicFramePr>
          <p:cNvPr id="3" name="2 - Πίνακας"/>
          <p:cNvGraphicFramePr>
            <a:graphicFrameLocks noGrp="1"/>
          </p:cNvGraphicFramePr>
          <p:nvPr/>
        </p:nvGraphicFramePr>
        <p:xfrm>
          <a:off x="1043608" y="1196752"/>
          <a:ext cx="6696744" cy="5292637"/>
        </p:xfrm>
        <a:graphic>
          <a:graphicData uri="http://schemas.openxmlformats.org/drawingml/2006/table">
            <a:tbl>
              <a:tblPr>
                <a:tableStyleId>{3C2FFA5D-87B4-456A-9821-1D502468CF0F}</a:tableStyleId>
              </a:tblPr>
              <a:tblGrid>
                <a:gridCol w="2531250"/>
                <a:gridCol w="2709652"/>
                <a:gridCol w="1455842"/>
              </a:tblGrid>
              <a:tr h="738755">
                <a:tc>
                  <a:txBody>
                    <a:bodyPr/>
                    <a:lstStyle/>
                    <a:p>
                      <a:pPr>
                        <a:lnSpc>
                          <a:spcPct val="115000"/>
                        </a:lnSpc>
                        <a:spcAft>
                          <a:spcPts val="0"/>
                        </a:spcAft>
                      </a:pPr>
                      <a:r>
                        <a:rPr lang="el-GR" sz="1400" dirty="0"/>
                        <a:t>Αν επιλέξετε</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a:t>Αντί για</a:t>
                      </a:r>
                      <a:endParaRPr lang="el-GR" sz="1400">
                        <a:latin typeface="+mj-lt"/>
                        <a:ea typeface="Calibri"/>
                        <a:cs typeface="Times New Roman"/>
                      </a:endParaRPr>
                    </a:p>
                  </a:txBody>
                  <a:tcPr marL="0" marR="0" marT="0" marB="0" anchor="ctr"/>
                </a:tc>
                <a:tc>
                  <a:txBody>
                    <a:bodyPr/>
                    <a:lstStyle/>
                    <a:p>
                      <a:pPr>
                        <a:lnSpc>
                          <a:spcPct val="115000"/>
                        </a:lnSpc>
                        <a:spcAft>
                          <a:spcPts val="0"/>
                        </a:spcAft>
                      </a:pPr>
                      <a:r>
                        <a:rPr lang="el-GR" sz="1400"/>
                        <a:t>Κερδίζετε</a:t>
                      </a:r>
                      <a:endParaRPr lang="el-GR" sz="1400">
                        <a:latin typeface="+mj-lt"/>
                        <a:ea typeface="Calibri"/>
                        <a:cs typeface="Times New Roman"/>
                      </a:endParaRPr>
                    </a:p>
                  </a:txBody>
                  <a:tcPr marL="0" marR="0" marT="0" marB="0" anchor="ctr"/>
                </a:tc>
              </a:tr>
              <a:tr h="738755">
                <a:tc>
                  <a:txBody>
                    <a:bodyPr/>
                    <a:lstStyle/>
                    <a:p>
                      <a:pPr>
                        <a:lnSpc>
                          <a:spcPct val="115000"/>
                        </a:lnSpc>
                        <a:spcAft>
                          <a:spcPts val="0"/>
                        </a:spcAft>
                      </a:pPr>
                      <a:r>
                        <a:rPr lang="el-GR" sz="1400" dirty="0"/>
                        <a:t>Ένα μέτριο μήλο (60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Μία μπανάνα (100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a:t>40 θερμίδες</a:t>
                      </a:r>
                      <a:endParaRPr lang="el-GR" sz="1400">
                        <a:latin typeface="+mj-lt"/>
                        <a:ea typeface="Calibri"/>
                        <a:cs typeface="Times New Roman"/>
                      </a:endParaRPr>
                    </a:p>
                  </a:txBody>
                  <a:tcPr marL="0" marR="0" marT="0" marB="0" anchor="ctr"/>
                </a:tc>
              </a:tr>
              <a:tr h="1108133">
                <a:tc>
                  <a:txBody>
                    <a:bodyPr/>
                    <a:lstStyle/>
                    <a:p>
                      <a:pPr>
                        <a:lnSpc>
                          <a:spcPct val="115000"/>
                        </a:lnSpc>
                        <a:spcAft>
                          <a:spcPts val="0"/>
                        </a:spcAft>
                      </a:pPr>
                      <a:r>
                        <a:rPr lang="el-GR" sz="1400" dirty="0"/>
                        <a:t>Ένα απλό κράκερ μεγάλο (55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Ένα γεμιστό μπισκότο σοκολάτα (150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a:t>95 θερμίδες</a:t>
                      </a:r>
                      <a:endParaRPr lang="el-GR" sz="1400">
                        <a:latin typeface="+mj-lt"/>
                        <a:ea typeface="Calibri"/>
                        <a:cs typeface="Times New Roman"/>
                      </a:endParaRPr>
                    </a:p>
                  </a:txBody>
                  <a:tcPr marL="0" marR="0" marT="0" marB="0" anchor="ctr"/>
                </a:tc>
              </a:tr>
              <a:tr h="1108133">
                <a:tc>
                  <a:txBody>
                    <a:bodyPr/>
                    <a:lstStyle/>
                    <a:p>
                      <a:pPr>
                        <a:lnSpc>
                          <a:spcPct val="115000"/>
                        </a:lnSpc>
                        <a:spcAft>
                          <a:spcPts val="0"/>
                        </a:spcAft>
                      </a:pPr>
                      <a:r>
                        <a:rPr lang="el-GR" sz="1400" dirty="0"/>
                        <a:t>Ένα γιαούρτι με φρούτα (90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Μία μικρή σακούλα τσιπς (220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130 θερμίδες</a:t>
                      </a:r>
                      <a:endParaRPr lang="el-GR" sz="1400" dirty="0">
                        <a:latin typeface="+mj-lt"/>
                        <a:ea typeface="Calibri"/>
                        <a:cs typeface="Times New Roman"/>
                      </a:endParaRPr>
                    </a:p>
                  </a:txBody>
                  <a:tcPr marL="0" marR="0" marT="0" marB="0" anchor="ctr"/>
                </a:tc>
              </a:tr>
              <a:tr h="1108133">
                <a:tc>
                  <a:txBody>
                    <a:bodyPr/>
                    <a:lstStyle/>
                    <a:p>
                      <a:pPr>
                        <a:lnSpc>
                          <a:spcPct val="115000"/>
                        </a:lnSpc>
                        <a:spcAft>
                          <a:spcPts val="0"/>
                        </a:spcAft>
                      </a:pPr>
                      <a:r>
                        <a:rPr lang="el-GR" sz="1400"/>
                        <a:t>Ένα σάντουιτς με ζαμπόν (150 θερμίδες)</a:t>
                      </a:r>
                      <a:endParaRPr lang="el-GR" sz="1400">
                        <a:latin typeface="+mj-lt"/>
                        <a:ea typeface="Calibri"/>
                        <a:cs typeface="Times New Roman"/>
                      </a:endParaRPr>
                    </a:p>
                  </a:txBody>
                  <a:tcPr marL="0" marR="0" marT="0" marB="0" anchor="ctr"/>
                </a:tc>
                <a:tc>
                  <a:txBody>
                    <a:bodyPr/>
                    <a:lstStyle/>
                    <a:p>
                      <a:pPr>
                        <a:lnSpc>
                          <a:spcPct val="115000"/>
                        </a:lnSpc>
                        <a:spcAft>
                          <a:spcPts val="0"/>
                        </a:spcAft>
                      </a:pPr>
                      <a:r>
                        <a:rPr lang="el-GR" sz="1400" dirty="0"/>
                        <a:t>Ένα κομμάτι πίτσα (350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200 θερμίδες</a:t>
                      </a:r>
                      <a:endParaRPr lang="el-GR" sz="1400" dirty="0">
                        <a:latin typeface="+mj-lt"/>
                        <a:ea typeface="Calibri"/>
                        <a:cs typeface="Times New Roman"/>
                      </a:endParaRPr>
                    </a:p>
                  </a:txBody>
                  <a:tcPr marL="0" marR="0" marT="0" marB="0" anchor="ctr"/>
                </a:tc>
              </a:tr>
              <a:tr h="0">
                <a:tc>
                  <a:txBody>
                    <a:bodyPr/>
                    <a:lstStyle/>
                    <a:p>
                      <a:pPr>
                        <a:lnSpc>
                          <a:spcPct val="115000"/>
                        </a:lnSpc>
                        <a:spcAft>
                          <a:spcPts val="0"/>
                        </a:spcAft>
                      </a:pPr>
                      <a:r>
                        <a:rPr lang="el-GR" sz="1400"/>
                        <a:t>100 γρ. αμύγδαλα (500 θερμίδες)</a:t>
                      </a:r>
                      <a:endParaRPr lang="el-GR" sz="1400">
                        <a:latin typeface="+mj-lt"/>
                        <a:ea typeface="Calibri"/>
                        <a:cs typeface="Times New Roman"/>
                      </a:endParaRPr>
                    </a:p>
                  </a:txBody>
                  <a:tcPr marL="0" marR="0" marT="0" marB="0" anchor="ctr"/>
                </a:tc>
                <a:tc>
                  <a:txBody>
                    <a:bodyPr/>
                    <a:lstStyle/>
                    <a:p>
                      <a:pPr>
                        <a:lnSpc>
                          <a:spcPct val="115000"/>
                        </a:lnSpc>
                        <a:spcAft>
                          <a:spcPts val="0"/>
                        </a:spcAft>
                      </a:pPr>
                      <a:r>
                        <a:rPr lang="el-GR" sz="1400" dirty="0"/>
                        <a:t>100 </a:t>
                      </a:r>
                      <a:r>
                        <a:rPr lang="el-GR" sz="1400" dirty="0" err="1"/>
                        <a:t>γρ</a:t>
                      </a:r>
                      <a:r>
                        <a:rPr lang="el-GR" sz="1400" dirty="0"/>
                        <a:t>. στραγάλια (350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150 θερμίδες</a:t>
                      </a:r>
                      <a:endParaRPr lang="el-GR" sz="1400" dirty="0">
                        <a:latin typeface="+mj-lt"/>
                        <a:ea typeface="Calibri"/>
                        <a:cs typeface="Times New Roman"/>
                      </a:endParaRPr>
                    </a:p>
                  </a:txBody>
                  <a:tcPr marL="0" marR="0" marT="0" marB="0" anchor="ctr"/>
                </a:tc>
              </a:tr>
            </a:tbl>
          </a:graphicData>
        </a:graphic>
      </p:graphicFrame>
    </p:spTree>
  </p:cSld>
  <p:clrMapOvr>
    <a:masterClrMapping/>
  </p:clrMapOvr>
  <p:transition spd="slow">
    <p:wipe dir="d"/>
    <p:sndAc>
      <p:end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787208" cy="1143000"/>
          </a:xfrm>
        </p:spPr>
        <p:txBody>
          <a:bodyPr/>
          <a:lstStyle/>
          <a:p>
            <a:pPr fontAlgn="auto">
              <a:spcAft>
                <a:spcPts val="0"/>
              </a:spcAft>
              <a:defRPr/>
            </a:pPr>
            <a:r>
              <a:rPr lang="el-GR" sz="2200" dirty="0" err="1" smtClean="0"/>
              <a:t>Διατροφικεσ</a:t>
            </a:r>
            <a:r>
              <a:rPr lang="el-GR" sz="2200" dirty="0" smtClean="0"/>
              <a:t> </a:t>
            </a:r>
            <a:r>
              <a:rPr lang="el-GR" sz="2200" dirty="0" err="1" smtClean="0"/>
              <a:t>συμβουλεσ</a:t>
            </a:r>
            <a:r>
              <a:rPr lang="el-GR" sz="2200" dirty="0" smtClean="0"/>
              <a:t> για να </a:t>
            </a:r>
            <a:r>
              <a:rPr lang="el-GR" sz="2200" dirty="0" err="1" smtClean="0"/>
              <a:t>γλυτωσετε</a:t>
            </a:r>
            <a:r>
              <a:rPr lang="el-GR" sz="2200" dirty="0" smtClean="0"/>
              <a:t> </a:t>
            </a:r>
            <a:r>
              <a:rPr lang="el-GR" sz="2200" dirty="0" err="1" smtClean="0"/>
              <a:t>θερμιδεσ</a:t>
            </a:r>
            <a:r>
              <a:rPr lang="el-GR" sz="4000" dirty="0" smtClean="0"/>
              <a:t/>
            </a:r>
            <a:br>
              <a:rPr lang="el-GR" sz="4000" dirty="0" smtClean="0"/>
            </a:br>
            <a:r>
              <a:rPr lang="el-GR" sz="2200" dirty="0" smtClean="0"/>
              <a:t>                                      </a:t>
            </a:r>
            <a:r>
              <a:rPr lang="el-GR" sz="2200" u="sng" dirty="0" err="1" smtClean="0"/>
              <a:t>ποτΑ</a:t>
            </a:r>
            <a:r>
              <a:rPr lang="el-GR" sz="2200" dirty="0" smtClean="0"/>
              <a:t>:</a:t>
            </a:r>
            <a:endParaRPr lang="el-GR" sz="2200" dirty="0"/>
          </a:p>
        </p:txBody>
      </p:sp>
      <p:graphicFrame>
        <p:nvGraphicFramePr>
          <p:cNvPr id="3" name="2 - Πίνακας"/>
          <p:cNvGraphicFramePr>
            <a:graphicFrameLocks noGrp="1"/>
          </p:cNvGraphicFramePr>
          <p:nvPr/>
        </p:nvGraphicFramePr>
        <p:xfrm>
          <a:off x="1115616" y="1988840"/>
          <a:ext cx="6408712" cy="3601974"/>
        </p:xfrm>
        <a:graphic>
          <a:graphicData uri="http://schemas.openxmlformats.org/drawingml/2006/table">
            <a:tbl>
              <a:tblPr>
                <a:tableStyleId>{3C2FFA5D-87B4-456A-9821-1D502468CF0F}</a:tableStyleId>
              </a:tblPr>
              <a:tblGrid>
                <a:gridCol w="2700863"/>
                <a:gridCol w="2378710"/>
                <a:gridCol w="1329139"/>
              </a:tblGrid>
              <a:tr h="471170">
                <a:tc>
                  <a:txBody>
                    <a:bodyPr/>
                    <a:lstStyle/>
                    <a:p>
                      <a:pPr>
                        <a:lnSpc>
                          <a:spcPct val="115000"/>
                        </a:lnSpc>
                        <a:spcAft>
                          <a:spcPts val="0"/>
                        </a:spcAft>
                      </a:pPr>
                      <a:r>
                        <a:rPr lang="el-GR" sz="1400" dirty="0"/>
                        <a:t>Αν επιλέξετε</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a:t>Αντί για</a:t>
                      </a:r>
                      <a:endParaRPr lang="el-GR" sz="1400">
                        <a:latin typeface="+mj-lt"/>
                        <a:ea typeface="Calibri"/>
                        <a:cs typeface="Times New Roman"/>
                      </a:endParaRPr>
                    </a:p>
                  </a:txBody>
                  <a:tcPr marL="0" marR="0" marT="0" marB="0" anchor="ctr"/>
                </a:tc>
                <a:tc>
                  <a:txBody>
                    <a:bodyPr/>
                    <a:lstStyle/>
                    <a:p>
                      <a:pPr>
                        <a:lnSpc>
                          <a:spcPct val="115000"/>
                        </a:lnSpc>
                        <a:spcAft>
                          <a:spcPts val="0"/>
                        </a:spcAft>
                      </a:pPr>
                      <a:r>
                        <a:rPr lang="el-GR" sz="1400" dirty="0"/>
                        <a:t>Κερδίζετε</a:t>
                      </a:r>
                      <a:endParaRPr lang="el-GR" sz="1400" dirty="0">
                        <a:latin typeface="+mj-lt"/>
                        <a:ea typeface="Calibri"/>
                        <a:cs typeface="Times New Roman"/>
                      </a:endParaRPr>
                    </a:p>
                  </a:txBody>
                  <a:tcPr marL="0" marR="0" marT="0" marB="0" anchor="ctr"/>
                </a:tc>
              </a:tr>
              <a:tr h="970915">
                <a:tc>
                  <a:txBody>
                    <a:bodyPr/>
                    <a:lstStyle/>
                    <a:p>
                      <a:pPr>
                        <a:lnSpc>
                          <a:spcPct val="115000"/>
                        </a:lnSpc>
                        <a:spcAft>
                          <a:spcPts val="0"/>
                        </a:spcAft>
                      </a:pPr>
                      <a:r>
                        <a:rPr lang="el-GR" sz="1400" dirty="0"/>
                        <a:t>Ένα χυμό πορτοκάλι (50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Έναν ανάμεικτο χυμό φρούτων (90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a:t>40 θερμίδες</a:t>
                      </a:r>
                      <a:endParaRPr lang="el-GR" sz="1400">
                        <a:latin typeface="+mj-lt"/>
                        <a:ea typeface="Calibri"/>
                        <a:cs typeface="Times New Roman"/>
                      </a:endParaRPr>
                    </a:p>
                  </a:txBody>
                  <a:tcPr marL="0" marR="0" marT="0" marB="0" anchor="ctr"/>
                </a:tc>
              </a:tr>
              <a:tr h="970915">
                <a:tc>
                  <a:txBody>
                    <a:bodyPr/>
                    <a:lstStyle/>
                    <a:p>
                      <a:pPr>
                        <a:lnSpc>
                          <a:spcPct val="115000"/>
                        </a:lnSpc>
                        <a:spcAft>
                          <a:spcPts val="0"/>
                        </a:spcAft>
                      </a:pPr>
                      <a:r>
                        <a:rPr lang="el-GR" sz="1400" dirty="0"/>
                        <a:t>Ένα ποτήρι λευκό κρασί (47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Ένα ποτήρι σαμπάνια (97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50 θερμίδες</a:t>
                      </a:r>
                      <a:endParaRPr lang="el-GR" sz="1400" dirty="0">
                        <a:latin typeface="+mj-lt"/>
                        <a:ea typeface="Calibri"/>
                        <a:cs typeface="Times New Roman"/>
                      </a:endParaRPr>
                    </a:p>
                  </a:txBody>
                  <a:tcPr marL="0" marR="0" marT="0" marB="0" anchor="ctr"/>
                </a:tc>
              </a:tr>
              <a:tr h="0">
                <a:tc>
                  <a:txBody>
                    <a:bodyPr/>
                    <a:lstStyle/>
                    <a:p>
                      <a:pPr>
                        <a:lnSpc>
                          <a:spcPct val="115000"/>
                        </a:lnSpc>
                      </a:pPr>
                      <a:endParaRPr lang="el-GR" sz="1400">
                        <a:latin typeface="+mj-lt"/>
                        <a:ea typeface="Times New Roman"/>
                      </a:endParaRPr>
                    </a:p>
                  </a:txBody>
                  <a:tcPr marL="0" marR="0" marT="0" marB="0" anchor="ctr"/>
                </a:tc>
                <a:tc>
                  <a:txBody>
                    <a:bodyPr/>
                    <a:lstStyle/>
                    <a:p>
                      <a:pPr>
                        <a:lnSpc>
                          <a:spcPct val="115000"/>
                        </a:lnSpc>
                      </a:pPr>
                      <a:endParaRPr lang="el-GR" sz="1400" dirty="0">
                        <a:latin typeface="+mj-lt"/>
                        <a:ea typeface="Times New Roman"/>
                      </a:endParaRPr>
                    </a:p>
                  </a:txBody>
                  <a:tcPr marL="0" marR="0" marT="0" marB="0" anchor="ctr"/>
                </a:tc>
                <a:tc>
                  <a:txBody>
                    <a:bodyPr/>
                    <a:lstStyle/>
                    <a:p>
                      <a:pPr>
                        <a:lnSpc>
                          <a:spcPct val="115000"/>
                        </a:lnSpc>
                      </a:pPr>
                      <a:endParaRPr lang="el-GR" sz="1400" dirty="0">
                        <a:latin typeface="+mj-lt"/>
                        <a:ea typeface="Times New Roman"/>
                      </a:endParaRPr>
                    </a:p>
                  </a:txBody>
                  <a:tcPr marL="0" marR="0" marT="0" marB="0" anchor="ctr"/>
                </a:tc>
              </a:tr>
              <a:tr h="943610">
                <a:tc>
                  <a:txBody>
                    <a:bodyPr/>
                    <a:lstStyle/>
                    <a:p>
                      <a:pPr>
                        <a:lnSpc>
                          <a:spcPct val="115000"/>
                        </a:lnSpc>
                        <a:spcAft>
                          <a:spcPts val="0"/>
                        </a:spcAft>
                      </a:pPr>
                      <a:r>
                        <a:rPr lang="el-GR" sz="1400" dirty="0"/>
                        <a:t>Ένα χυμό </a:t>
                      </a:r>
                      <a:r>
                        <a:rPr lang="el-GR" sz="1400" dirty="0" err="1"/>
                        <a:t>γκρέιπ</a:t>
                      </a:r>
                      <a:r>
                        <a:rPr lang="el-GR" sz="1400" dirty="0"/>
                        <a:t> </a:t>
                      </a:r>
                      <a:r>
                        <a:rPr lang="el-GR" sz="1400" dirty="0" err="1"/>
                        <a:t>φρουτ</a:t>
                      </a:r>
                      <a:r>
                        <a:rPr lang="el-GR" sz="1400" dirty="0"/>
                        <a:t> (40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Ένα κουτάκι κόκα κόλα (140 θερμίδες)</a:t>
                      </a:r>
                      <a:endParaRPr lang="el-GR" sz="1400" dirty="0">
                        <a:latin typeface="+mj-lt"/>
                        <a:ea typeface="Calibri"/>
                        <a:cs typeface="Times New Roman"/>
                      </a:endParaRPr>
                    </a:p>
                  </a:txBody>
                  <a:tcPr marL="0" marR="0" marT="0" marB="0" anchor="ctr"/>
                </a:tc>
                <a:tc>
                  <a:txBody>
                    <a:bodyPr/>
                    <a:lstStyle/>
                    <a:p>
                      <a:pPr>
                        <a:lnSpc>
                          <a:spcPct val="115000"/>
                        </a:lnSpc>
                        <a:spcAft>
                          <a:spcPts val="0"/>
                        </a:spcAft>
                      </a:pPr>
                      <a:r>
                        <a:rPr lang="el-GR" sz="1400" dirty="0"/>
                        <a:t>100 θερμίδες</a:t>
                      </a:r>
                      <a:endParaRPr lang="el-GR" sz="1400" dirty="0">
                        <a:latin typeface="+mj-lt"/>
                        <a:ea typeface="Calibri"/>
                        <a:cs typeface="Times New Roman"/>
                      </a:endParaRPr>
                    </a:p>
                  </a:txBody>
                  <a:tcPr marL="0" marR="0" marT="0" marB="0" anchor="ctr"/>
                </a:tc>
              </a:tr>
            </a:tbl>
          </a:graphicData>
        </a:graphic>
      </p:graphicFrame>
    </p:spTree>
  </p:cSld>
  <p:clrMapOvr>
    <a:masterClrMapping/>
  </p:clrMapOvr>
  <p:transition spd="slow">
    <p:wipe dir="d"/>
    <p:sndAc>
      <p:end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836712"/>
            <a:ext cx="7239000" cy="1224136"/>
          </a:xfrm>
        </p:spPr>
        <p:txBody>
          <a:bodyPr>
            <a:noAutofit/>
          </a:bodyPr>
          <a:lstStyle/>
          <a:p>
            <a:pPr>
              <a:spcAft>
                <a:spcPts val="0"/>
              </a:spcAft>
              <a:defRPr/>
            </a:pPr>
            <a:r>
              <a:rPr lang="el-GR" sz="2000" dirty="0" smtClean="0">
                <a:solidFill>
                  <a:schemeClr val="tx1"/>
                </a:solidFill>
                <a:latin typeface="Comic Sans MS" pitchFamily="66" charset="0"/>
              </a:rPr>
              <a:t>Παρ</a:t>
            </a:r>
            <a:r>
              <a:rPr lang="en-US" sz="2000" dirty="0" smtClean="0">
                <a:solidFill>
                  <a:schemeClr val="tx1"/>
                </a:solidFill>
                <a:latin typeface="Comic Sans MS" pitchFamily="66" charset="0"/>
              </a:rPr>
              <a:t>A</a:t>
            </a:r>
            <a:r>
              <a:rPr lang="el-GR" sz="2000" dirty="0" smtClean="0">
                <a:solidFill>
                  <a:schemeClr val="tx1"/>
                </a:solidFill>
                <a:latin typeface="Comic Sans MS" pitchFamily="66" charset="0"/>
              </a:rPr>
              <a:t> </a:t>
            </a:r>
            <a:r>
              <a:rPr lang="el-GR" sz="2000" dirty="0" err="1" smtClean="0">
                <a:solidFill>
                  <a:schemeClr val="tx1"/>
                </a:solidFill>
                <a:latin typeface="Comic Sans MS" pitchFamily="66" charset="0"/>
              </a:rPr>
              <a:t>τουΣ</a:t>
            </a:r>
            <a:r>
              <a:rPr lang="el-GR" sz="2000" dirty="0" smtClean="0">
                <a:solidFill>
                  <a:schemeClr val="tx1"/>
                </a:solidFill>
                <a:latin typeface="Comic Sans MS" pitchFamily="66" charset="0"/>
              </a:rPr>
              <a:t> </a:t>
            </a:r>
            <a:r>
              <a:rPr lang="el-GR" sz="2000" dirty="0" err="1" smtClean="0">
                <a:solidFill>
                  <a:schemeClr val="tx1"/>
                </a:solidFill>
                <a:latin typeface="Comic Sans MS" pitchFamily="66" charset="0"/>
              </a:rPr>
              <a:t>φρεν</a:t>
            </a:r>
            <a:r>
              <a:rPr lang="en-US" sz="2000" dirty="0" smtClean="0">
                <a:solidFill>
                  <a:schemeClr val="tx1"/>
                </a:solidFill>
                <a:latin typeface="Comic Sans MS" pitchFamily="66" charset="0"/>
              </a:rPr>
              <a:t>H</a:t>
            </a:r>
            <a:r>
              <a:rPr lang="el-GR" sz="2000" dirty="0" err="1" smtClean="0">
                <a:solidFill>
                  <a:schemeClr val="tx1"/>
                </a:solidFill>
                <a:latin typeface="Comic Sans MS" pitchFamily="66" charset="0"/>
              </a:rPr>
              <a:t>ρειΣ</a:t>
            </a:r>
            <a:r>
              <a:rPr lang="el-GR" sz="2000" dirty="0" smtClean="0">
                <a:solidFill>
                  <a:schemeClr val="tx1"/>
                </a:solidFill>
                <a:latin typeface="Comic Sans MS" pitchFamily="66" charset="0"/>
              </a:rPr>
              <a:t> </a:t>
            </a:r>
            <a:r>
              <a:rPr lang="el-GR" sz="2000" dirty="0" err="1" smtClean="0">
                <a:solidFill>
                  <a:schemeClr val="tx1"/>
                </a:solidFill>
                <a:latin typeface="Comic Sans MS" pitchFamily="66" charset="0"/>
              </a:rPr>
              <a:t>ρυθμο</a:t>
            </a:r>
            <a:r>
              <a:rPr lang="en-US" sz="2000" dirty="0" smtClean="0">
                <a:solidFill>
                  <a:schemeClr val="tx1"/>
                </a:solidFill>
                <a:latin typeface="Comic Sans MS" pitchFamily="66" charset="0"/>
              </a:rPr>
              <a:t>Y</a:t>
            </a:r>
            <a:r>
              <a:rPr lang="el-GR" sz="2000" dirty="0" smtClean="0">
                <a:solidFill>
                  <a:schemeClr val="tx1"/>
                </a:solidFill>
                <a:latin typeface="Comic Sans MS" pitchFamily="66" charset="0"/>
              </a:rPr>
              <a:t>Σ που </a:t>
            </a:r>
            <a:r>
              <a:rPr lang="el-GR" sz="2000" dirty="0" err="1" smtClean="0">
                <a:solidFill>
                  <a:schemeClr val="tx1"/>
                </a:solidFill>
                <a:latin typeface="Comic Sans MS" pitchFamily="66" charset="0"/>
              </a:rPr>
              <a:t>χαρακτηρ</a:t>
            </a:r>
            <a:r>
              <a:rPr lang="en-US" sz="2000" dirty="0" smtClean="0">
                <a:solidFill>
                  <a:schemeClr val="tx1"/>
                </a:solidFill>
                <a:latin typeface="Comic Sans MS" pitchFamily="66" charset="0"/>
              </a:rPr>
              <a:t>I</a:t>
            </a:r>
            <a:r>
              <a:rPr lang="el-GR" sz="2000" dirty="0" smtClean="0">
                <a:solidFill>
                  <a:schemeClr val="tx1"/>
                </a:solidFill>
                <a:latin typeface="Comic Sans MS" pitchFamily="66" charset="0"/>
              </a:rPr>
              <a:t>ζουν την σ</a:t>
            </a:r>
            <a:r>
              <a:rPr lang="en-US" sz="2000" dirty="0" smtClean="0">
                <a:solidFill>
                  <a:schemeClr val="tx1"/>
                </a:solidFill>
                <a:latin typeface="Comic Sans MS" pitchFamily="66" charset="0"/>
              </a:rPr>
              <a:t>Y</a:t>
            </a:r>
            <a:r>
              <a:rPr lang="el-GR" sz="2000" dirty="0" err="1" smtClean="0">
                <a:solidFill>
                  <a:schemeClr val="tx1"/>
                </a:solidFill>
                <a:latin typeface="Comic Sans MS" pitchFamily="66" charset="0"/>
              </a:rPr>
              <a:t>γχρονη</a:t>
            </a:r>
            <a:r>
              <a:rPr lang="el-GR" sz="2000" dirty="0" smtClean="0">
                <a:solidFill>
                  <a:schemeClr val="tx1"/>
                </a:solidFill>
                <a:latin typeface="Comic Sans MS" pitchFamily="66" charset="0"/>
              </a:rPr>
              <a:t> </a:t>
            </a:r>
            <a:r>
              <a:rPr lang="el-GR" sz="2000" dirty="0" err="1" smtClean="0">
                <a:solidFill>
                  <a:schemeClr val="tx1"/>
                </a:solidFill>
                <a:latin typeface="Comic Sans MS" pitchFamily="66" charset="0"/>
              </a:rPr>
              <a:t>εποχ</a:t>
            </a:r>
            <a:r>
              <a:rPr lang="en-US" sz="2000" dirty="0" smtClean="0">
                <a:solidFill>
                  <a:schemeClr val="tx1"/>
                </a:solidFill>
                <a:latin typeface="Comic Sans MS" pitchFamily="66" charset="0"/>
              </a:rPr>
              <a:t>H</a:t>
            </a:r>
            <a:r>
              <a:rPr lang="el-GR" sz="2000" dirty="0" smtClean="0">
                <a:solidFill>
                  <a:schemeClr val="tx1"/>
                </a:solidFill>
                <a:latin typeface="Comic Sans MS" pitchFamily="66" charset="0"/>
              </a:rPr>
              <a:t>, υπ</a:t>
            </a:r>
            <a:r>
              <a:rPr lang="en-US" sz="2000" dirty="0" smtClean="0">
                <a:solidFill>
                  <a:schemeClr val="tx1"/>
                </a:solidFill>
                <a:latin typeface="Comic Sans MS" pitchFamily="66" charset="0"/>
              </a:rPr>
              <a:t>A</a:t>
            </a:r>
            <a:r>
              <a:rPr lang="el-GR" sz="2000" dirty="0" err="1" smtClean="0">
                <a:solidFill>
                  <a:schemeClr val="tx1"/>
                </a:solidFill>
                <a:latin typeface="Comic Sans MS" pitchFamily="66" charset="0"/>
              </a:rPr>
              <a:t>ρχει</a:t>
            </a:r>
            <a:r>
              <a:rPr lang="el-GR" sz="2000" dirty="0" smtClean="0">
                <a:solidFill>
                  <a:schemeClr val="tx1"/>
                </a:solidFill>
                <a:latin typeface="Comic Sans MS" pitchFamily="66" charset="0"/>
              </a:rPr>
              <a:t> </a:t>
            </a:r>
            <a:r>
              <a:rPr lang="el-GR" sz="2000" dirty="0" err="1" smtClean="0">
                <a:solidFill>
                  <a:schemeClr val="tx1"/>
                </a:solidFill>
                <a:latin typeface="Comic Sans MS" pitchFamily="66" charset="0"/>
              </a:rPr>
              <a:t>δυνατ</a:t>
            </a:r>
            <a:r>
              <a:rPr lang="en-US" sz="2000" dirty="0" smtClean="0">
                <a:solidFill>
                  <a:schemeClr val="tx1"/>
                </a:solidFill>
                <a:latin typeface="Comic Sans MS" pitchFamily="66" charset="0"/>
              </a:rPr>
              <a:t>O</a:t>
            </a:r>
            <a:r>
              <a:rPr lang="el-GR" sz="2000" dirty="0" err="1" smtClean="0">
                <a:solidFill>
                  <a:schemeClr val="tx1"/>
                </a:solidFill>
                <a:latin typeface="Comic Sans MS" pitchFamily="66" charset="0"/>
              </a:rPr>
              <a:t>τητα</a:t>
            </a:r>
            <a:r>
              <a:rPr lang="el-GR" sz="2000" dirty="0" smtClean="0">
                <a:solidFill>
                  <a:schemeClr val="tx1"/>
                </a:solidFill>
                <a:latin typeface="Comic Sans MS" pitchFamily="66" charset="0"/>
              </a:rPr>
              <a:t> για </a:t>
            </a:r>
            <a:r>
              <a:rPr lang="el-GR" sz="2000" dirty="0" err="1" smtClean="0">
                <a:solidFill>
                  <a:schemeClr val="tx1"/>
                </a:solidFill>
                <a:latin typeface="Comic Sans MS" pitchFamily="66" charset="0"/>
              </a:rPr>
              <a:t>υγιειν</a:t>
            </a:r>
            <a:r>
              <a:rPr lang="en-US" sz="2000" dirty="0" smtClean="0">
                <a:solidFill>
                  <a:schemeClr val="tx1"/>
                </a:solidFill>
                <a:latin typeface="Comic Sans MS" pitchFamily="66" charset="0"/>
              </a:rPr>
              <a:t>H</a:t>
            </a:r>
            <a:r>
              <a:rPr lang="el-GR" sz="2000" dirty="0" smtClean="0">
                <a:solidFill>
                  <a:schemeClr val="tx1"/>
                </a:solidFill>
                <a:latin typeface="Comic Sans MS" pitchFamily="66" charset="0"/>
              </a:rPr>
              <a:t>, </a:t>
            </a:r>
            <a:r>
              <a:rPr lang="el-GR" sz="2000" dirty="0" err="1" smtClean="0">
                <a:solidFill>
                  <a:schemeClr val="tx1"/>
                </a:solidFill>
                <a:latin typeface="Comic Sans MS" pitchFamily="66" charset="0"/>
              </a:rPr>
              <a:t>ποιοτικ</a:t>
            </a:r>
            <a:r>
              <a:rPr lang="en-US" sz="2000" dirty="0" smtClean="0">
                <a:solidFill>
                  <a:schemeClr val="tx1"/>
                </a:solidFill>
                <a:latin typeface="Comic Sans MS" pitchFamily="66" charset="0"/>
              </a:rPr>
              <a:t>H</a:t>
            </a:r>
            <a:r>
              <a:rPr lang="el-GR" sz="2000" dirty="0" smtClean="0">
                <a:solidFill>
                  <a:schemeClr val="tx1"/>
                </a:solidFill>
                <a:latin typeface="Comic Sans MS" pitchFamily="66" charset="0"/>
              </a:rPr>
              <a:t> και </a:t>
            </a:r>
            <a:r>
              <a:rPr lang="el-GR" sz="2000" dirty="0" err="1" smtClean="0">
                <a:solidFill>
                  <a:schemeClr val="tx1"/>
                </a:solidFill>
                <a:latin typeface="Comic Sans MS" pitchFamily="66" charset="0"/>
              </a:rPr>
              <a:t>σωστ</a:t>
            </a:r>
            <a:r>
              <a:rPr lang="en-US" sz="2000" dirty="0" smtClean="0">
                <a:solidFill>
                  <a:schemeClr val="tx1"/>
                </a:solidFill>
                <a:latin typeface="Comic Sans MS" pitchFamily="66" charset="0"/>
              </a:rPr>
              <a:t>H</a:t>
            </a:r>
            <a:r>
              <a:rPr lang="el-GR" sz="2000" dirty="0" smtClean="0">
                <a:solidFill>
                  <a:schemeClr val="tx1"/>
                </a:solidFill>
                <a:latin typeface="Comic Sans MS" pitchFamily="66" charset="0"/>
              </a:rPr>
              <a:t> </a:t>
            </a:r>
            <a:r>
              <a:rPr lang="el-GR" sz="2000" dirty="0" err="1" smtClean="0">
                <a:solidFill>
                  <a:schemeClr val="tx1"/>
                </a:solidFill>
                <a:latin typeface="Comic Sans MS" pitchFamily="66" charset="0"/>
              </a:rPr>
              <a:t>διατροφ</a:t>
            </a:r>
            <a:r>
              <a:rPr lang="en-US" sz="2000" dirty="0" smtClean="0">
                <a:solidFill>
                  <a:schemeClr val="tx1"/>
                </a:solidFill>
                <a:latin typeface="Comic Sans MS" pitchFamily="66" charset="0"/>
              </a:rPr>
              <a:t>H</a:t>
            </a:r>
            <a:r>
              <a:rPr lang="el-GR" sz="2000" dirty="0" smtClean="0">
                <a:solidFill>
                  <a:schemeClr val="tx1"/>
                </a:solidFill>
                <a:latin typeface="Comic Sans MS" pitchFamily="66" charset="0"/>
              </a:rPr>
              <a:t>,</a:t>
            </a:r>
            <a:r>
              <a:rPr lang="el-GR" sz="2000" dirty="0" err="1" smtClean="0">
                <a:solidFill>
                  <a:schemeClr val="tx1"/>
                </a:solidFill>
                <a:latin typeface="Comic Sans MS" pitchFamily="66" charset="0"/>
              </a:rPr>
              <a:t>αρκε</a:t>
            </a:r>
            <a:r>
              <a:rPr lang="en-US" sz="2000" dirty="0" smtClean="0">
                <a:solidFill>
                  <a:schemeClr val="tx1"/>
                </a:solidFill>
                <a:latin typeface="Comic Sans MS" pitchFamily="66" charset="0"/>
              </a:rPr>
              <a:t>I </a:t>
            </a:r>
            <a:r>
              <a:rPr lang="el-GR" sz="2000" dirty="0" smtClean="0">
                <a:solidFill>
                  <a:schemeClr val="tx1"/>
                </a:solidFill>
                <a:latin typeface="Comic Sans MS" pitchFamily="66" charset="0"/>
              </a:rPr>
              <a:t>να </a:t>
            </a:r>
            <a:r>
              <a:rPr lang="el-GR" sz="2000" dirty="0" err="1" smtClean="0">
                <a:solidFill>
                  <a:schemeClr val="tx1"/>
                </a:solidFill>
                <a:latin typeface="Comic Sans MS" pitchFamily="66" charset="0"/>
              </a:rPr>
              <a:t>υπΑρξει</a:t>
            </a:r>
            <a:r>
              <a:rPr lang="el-GR" sz="2000" dirty="0" smtClean="0">
                <a:solidFill>
                  <a:schemeClr val="tx1"/>
                </a:solidFill>
                <a:latin typeface="Comic Sans MS" pitchFamily="66" charset="0"/>
              </a:rPr>
              <a:t> </a:t>
            </a:r>
            <a:r>
              <a:rPr lang="el-GR" sz="2000" dirty="0" err="1" smtClean="0">
                <a:solidFill>
                  <a:schemeClr val="tx1"/>
                </a:solidFill>
                <a:latin typeface="Comic Sans MS" pitchFamily="66" charset="0"/>
              </a:rPr>
              <a:t>ορθΗ</a:t>
            </a:r>
            <a:r>
              <a:rPr lang="el-GR" sz="2000" dirty="0" smtClean="0">
                <a:solidFill>
                  <a:schemeClr val="tx1"/>
                </a:solidFill>
                <a:latin typeface="Comic Sans MS" pitchFamily="66" charset="0"/>
              </a:rPr>
              <a:t>  </a:t>
            </a:r>
            <a:r>
              <a:rPr lang="el-GR" sz="2000" dirty="0" err="1" smtClean="0">
                <a:solidFill>
                  <a:schemeClr val="tx1"/>
                </a:solidFill>
                <a:latin typeface="Comic Sans MS" pitchFamily="66" charset="0"/>
              </a:rPr>
              <a:t>επιστημονικ</a:t>
            </a:r>
            <a:r>
              <a:rPr lang="en-US" sz="2000" dirty="0" smtClean="0">
                <a:solidFill>
                  <a:schemeClr val="tx1"/>
                </a:solidFill>
                <a:latin typeface="Comic Sans MS" pitchFamily="66" charset="0"/>
              </a:rPr>
              <a:t>H</a:t>
            </a:r>
            <a:r>
              <a:rPr lang="el-GR" sz="2000" dirty="0" smtClean="0">
                <a:solidFill>
                  <a:schemeClr val="tx1"/>
                </a:solidFill>
                <a:latin typeface="Comic Sans MS" pitchFamily="66" charset="0"/>
              </a:rPr>
              <a:t> </a:t>
            </a:r>
            <a:r>
              <a:rPr lang="el-GR" sz="2000" dirty="0" err="1" smtClean="0">
                <a:solidFill>
                  <a:schemeClr val="tx1"/>
                </a:solidFill>
                <a:latin typeface="Comic Sans MS" pitchFamily="66" charset="0"/>
              </a:rPr>
              <a:t>ενημ</a:t>
            </a:r>
            <a:r>
              <a:rPr lang="en-US" sz="2000" dirty="0" smtClean="0">
                <a:solidFill>
                  <a:schemeClr val="tx1"/>
                </a:solidFill>
                <a:latin typeface="Comic Sans MS" pitchFamily="66" charset="0"/>
              </a:rPr>
              <a:t>E</a:t>
            </a:r>
            <a:r>
              <a:rPr lang="el-GR" sz="2000" dirty="0" err="1" smtClean="0">
                <a:solidFill>
                  <a:schemeClr val="tx1"/>
                </a:solidFill>
                <a:latin typeface="Comic Sans MS" pitchFamily="66" charset="0"/>
              </a:rPr>
              <a:t>ρωση</a:t>
            </a:r>
            <a:r>
              <a:rPr lang="el-GR" sz="2000" dirty="0" smtClean="0">
                <a:solidFill>
                  <a:schemeClr val="tx1"/>
                </a:solidFill>
                <a:latin typeface="Comic Sans MS" pitchFamily="66" charset="0"/>
              </a:rPr>
              <a:t>». </a:t>
            </a:r>
            <a:r>
              <a:rPr lang="el-GR" sz="1800" dirty="0" smtClean="0"/>
              <a:t/>
            </a:r>
            <a:br>
              <a:rPr lang="el-GR" sz="1800" dirty="0" smtClean="0"/>
            </a:br>
            <a:endParaRPr lang="el-GR" sz="1800" dirty="0"/>
          </a:p>
        </p:txBody>
      </p:sp>
      <p:pic>
        <p:nvPicPr>
          <p:cNvPr id="39938" name="3 - Θέση περιεχομένου" descr="Picture"/>
          <p:cNvPicPr>
            <a:picLocks noGrp="1"/>
          </p:cNvPicPr>
          <p:nvPr>
            <p:ph idx="1"/>
          </p:nvPr>
        </p:nvPicPr>
        <p:blipFill>
          <a:blip r:embed="rId2"/>
          <a:srcRect/>
          <a:stretch>
            <a:fillRect/>
          </a:stretch>
        </p:blipFill>
        <p:spPr>
          <a:xfrm>
            <a:off x="971550" y="2205038"/>
            <a:ext cx="5688013" cy="3311525"/>
          </a:xfrm>
        </p:spPr>
      </p:pic>
    </p:spTree>
  </p:cSld>
  <p:clrMapOvr>
    <a:masterClrMapping/>
  </p:clrMapOvr>
  <p:transition spd="slow">
    <p:wipe dir="d"/>
    <p:sndAc>
      <p:end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fontAlgn="auto">
              <a:spcAft>
                <a:spcPts val="0"/>
              </a:spcAft>
              <a:defRPr/>
            </a:pPr>
            <a:r>
              <a:rPr lang="el-GR" dirty="0" smtClean="0"/>
              <a:t>               ΠΗΓΕΣ</a:t>
            </a:r>
            <a:endParaRPr lang="el-GR" dirty="0"/>
          </a:p>
        </p:txBody>
      </p:sp>
      <p:sp>
        <p:nvSpPr>
          <p:cNvPr id="40962" name="2 - Θέση περιεχομένου"/>
          <p:cNvSpPr>
            <a:spLocks noGrp="1"/>
          </p:cNvSpPr>
          <p:nvPr>
            <p:ph idx="1"/>
          </p:nvPr>
        </p:nvSpPr>
        <p:spPr/>
        <p:txBody>
          <a:bodyPr/>
          <a:lstStyle/>
          <a:p>
            <a:r>
              <a:rPr lang="el-GR" b="1" smtClean="0"/>
              <a:t>Ευθύμιος Καπάνταης</a:t>
            </a:r>
            <a:r>
              <a:rPr lang="el-GR" smtClean="0"/>
              <a:t/>
            </a:r>
            <a:br>
              <a:rPr lang="el-GR" smtClean="0"/>
            </a:br>
            <a:r>
              <a:rPr lang="el-GR" smtClean="0"/>
              <a:t>MD Παθολόγος – Διαβητολόγος</a:t>
            </a:r>
            <a:br>
              <a:rPr lang="el-GR" smtClean="0"/>
            </a:br>
            <a:r>
              <a:rPr lang="el-GR" smtClean="0"/>
              <a:t>Διευθυντής του Τμήματος Διαβήτη – Παχυσαρκίας – Μεταβολισμού</a:t>
            </a:r>
            <a:br>
              <a:rPr lang="el-GR" smtClean="0"/>
            </a:br>
            <a:r>
              <a:rPr lang="el-GR" smtClean="0"/>
              <a:t>του Νοσοκομείου Metropolitan</a:t>
            </a:r>
          </a:p>
          <a:p>
            <a:pPr>
              <a:buFont typeface="Wingdings 2" pitchFamily="18" charset="2"/>
              <a:buNone/>
            </a:pPr>
            <a:endParaRPr lang="el-GR" smtClean="0"/>
          </a:p>
          <a:p>
            <a:r>
              <a:rPr lang="en-US" smtClean="0"/>
              <a:t>nefeli.lib.teicrete.gr/browse/steg/dd/2006/.../2006DIMOPOULOU.pdf</a:t>
            </a:r>
            <a:endParaRPr lang="el-GR" smtClean="0"/>
          </a:p>
          <a:p>
            <a:pPr>
              <a:buFont typeface="Wingdings 2" pitchFamily="18" charset="2"/>
              <a:buNone/>
            </a:pPr>
            <a:r>
              <a:rPr lang="en-US" b="1" smtClean="0"/>
              <a:t> </a:t>
            </a:r>
            <a:endParaRPr lang="el-GR" smtClean="0"/>
          </a:p>
          <a:p>
            <a:endParaRPr lang="el-GR" smtClean="0"/>
          </a:p>
        </p:txBody>
      </p:sp>
    </p:spTree>
  </p:cSld>
  <p:clrMapOvr>
    <a:masterClrMapping/>
  </p:clrMapOvr>
  <p:transition spd="slow">
    <p:wipe dir="d"/>
    <p:sndAc>
      <p:end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332656"/>
            <a:ext cx="8208912" cy="5773256"/>
          </a:xfrm>
        </p:spPr>
        <p:txBody>
          <a:bodyPr>
            <a:normAutofit fontScale="90000"/>
          </a:bodyPr>
          <a:lstStyle/>
          <a:p>
            <a:pPr fontAlgn="auto">
              <a:spcAft>
                <a:spcPts val="0"/>
              </a:spcAft>
              <a:defRPr/>
            </a:pPr>
            <a:r>
              <a:rPr lang="el-GR" sz="2800" dirty="0" smtClean="0">
                <a:solidFill>
                  <a:schemeClr val="tx1"/>
                </a:solidFill>
              </a:rPr>
              <a:t>ΔΜΣ(ΒΜΙ- </a:t>
            </a:r>
            <a:r>
              <a:rPr lang="en-US" sz="2800" dirty="0" smtClean="0">
                <a:solidFill>
                  <a:schemeClr val="tx1"/>
                </a:solidFill>
              </a:rPr>
              <a:t>BODY MASS INTEX)=</a:t>
            </a:r>
            <a:r>
              <a:rPr lang="el-GR" sz="2800" dirty="0" smtClean="0">
                <a:solidFill>
                  <a:schemeClr val="tx1"/>
                </a:solidFill>
              </a:rPr>
              <a:t> ΒΑΡΟΣ(</a:t>
            </a:r>
            <a:r>
              <a:rPr lang="en-US" sz="2800" dirty="0" err="1" smtClean="0">
                <a:solidFill>
                  <a:schemeClr val="tx1"/>
                </a:solidFill>
              </a:rPr>
              <a:t>kgr</a:t>
            </a:r>
            <a:r>
              <a:rPr lang="en-US" sz="2800" dirty="0" smtClean="0">
                <a:solidFill>
                  <a:schemeClr val="tx1"/>
                </a:solidFill>
              </a:rPr>
              <a:t>)/</a:t>
            </a:r>
            <a:r>
              <a:rPr lang="el-GR" sz="2800" dirty="0" err="1" smtClean="0">
                <a:solidFill>
                  <a:schemeClr val="tx1"/>
                </a:solidFill>
              </a:rPr>
              <a:t>υψοσ</a:t>
            </a:r>
            <a:r>
              <a:rPr lang="el-GR" sz="2800" dirty="0" smtClean="0">
                <a:solidFill>
                  <a:schemeClr val="tx1"/>
                </a:solidFill>
              </a:rPr>
              <a:t>² (μ²)</a:t>
            </a:r>
            <a:br>
              <a:rPr lang="el-GR" sz="2800" dirty="0" smtClean="0">
                <a:solidFill>
                  <a:schemeClr val="tx1"/>
                </a:solidFill>
              </a:rPr>
            </a:br>
            <a:r>
              <a:rPr lang="el-GR" sz="2800" dirty="0" smtClean="0">
                <a:solidFill>
                  <a:schemeClr val="tx1"/>
                </a:solidFill>
              </a:rPr>
              <a:t/>
            </a:r>
            <a:br>
              <a:rPr lang="el-GR" sz="2800" dirty="0" smtClean="0">
                <a:solidFill>
                  <a:schemeClr val="tx1"/>
                </a:solidFill>
              </a:rPr>
            </a:br>
            <a:r>
              <a:rPr lang="el-GR" sz="2800" dirty="0" smtClean="0">
                <a:solidFill>
                  <a:schemeClr val="tx1"/>
                </a:solidFill>
              </a:rPr>
              <a:t>δμσ:18,5-24,99= </a:t>
            </a:r>
            <a:r>
              <a:rPr lang="el-GR" sz="2800" dirty="0" err="1" smtClean="0">
                <a:solidFill>
                  <a:schemeClr val="tx1"/>
                </a:solidFill>
              </a:rPr>
              <a:t>ιδανικο</a:t>
            </a:r>
            <a:r>
              <a:rPr lang="el-GR" sz="2800" dirty="0" smtClean="0">
                <a:solidFill>
                  <a:schemeClr val="tx1"/>
                </a:solidFill>
              </a:rPr>
              <a:t> </a:t>
            </a:r>
            <a:r>
              <a:rPr lang="el-GR" sz="2800" dirty="0" err="1" smtClean="0">
                <a:solidFill>
                  <a:schemeClr val="tx1"/>
                </a:solidFill>
              </a:rPr>
              <a:t>βαροσ</a:t>
            </a:r>
            <a:r>
              <a:rPr lang="el-GR" sz="2800" dirty="0" smtClean="0">
                <a:solidFill>
                  <a:schemeClr val="tx1"/>
                </a:solidFill>
              </a:rPr>
              <a:t/>
            </a:r>
            <a:br>
              <a:rPr lang="el-GR" sz="2800" dirty="0" smtClean="0">
                <a:solidFill>
                  <a:schemeClr val="tx1"/>
                </a:solidFill>
              </a:rPr>
            </a:br>
            <a:r>
              <a:rPr lang="el-GR" sz="2800" dirty="0" smtClean="0">
                <a:solidFill>
                  <a:schemeClr val="tx1"/>
                </a:solidFill>
              </a:rPr>
              <a:t/>
            </a:r>
            <a:br>
              <a:rPr lang="el-GR" sz="2800" dirty="0" smtClean="0">
                <a:solidFill>
                  <a:schemeClr val="tx1"/>
                </a:solidFill>
              </a:rPr>
            </a:br>
            <a:r>
              <a:rPr lang="el-GR" sz="2800" dirty="0" smtClean="0">
                <a:solidFill>
                  <a:schemeClr val="tx1"/>
                </a:solidFill>
              </a:rPr>
              <a:t/>
            </a:r>
            <a:br>
              <a:rPr lang="el-GR" sz="2800" dirty="0" smtClean="0">
                <a:solidFill>
                  <a:schemeClr val="tx1"/>
                </a:solidFill>
              </a:rPr>
            </a:br>
            <a:r>
              <a:rPr lang="el-GR" sz="2800" dirty="0" err="1" smtClean="0">
                <a:solidFill>
                  <a:schemeClr val="tx1"/>
                </a:solidFill>
              </a:rPr>
              <a:t>δμσ</a:t>
            </a:r>
            <a:r>
              <a:rPr lang="el-GR" sz="2800" dirty="0" smtClean="0">
                <a:solidFill>
                  <a:schemeClr val="tx1"/>
                </a:solidFill>
              </a:rPr>
              <a:t>: 25-29,99=υπερβαροι</a:t>
            </a:r>
            <a:br>
              <a:rPr lang="el-GR" sz="2800" dirty="0" smtClean="0">
                <a:solidFill>
                  <a:schemeClr val="tx1"/>
                </a:solidFill>
              </a:rPr>
            </a:br>
            <a:r>
              <a:rPr lang="el-GR" sz="2800" dirty="0" smtClean="0">
                <a:solidFill>
                  <a:schemeClr val="tx1"/>
                </a:solidFill>
              </a:rPr>
              <a:t/>
            </a:r>
            <a:br>
              <a:rPr lang="el-GR" sz="2800" dirty="0" smtClean="0">
                <a:solidFill>
                  <a:schemeClr val="tx1"/>
                </a:solidFill>
              </a:rPr>
            </a:br>
            <a:r>
              <a:rPr lang="el-GR" sz="2800" dirty="0" err="1" smtClean="0">
                <a:solidFill>
                  <a:schemeClr val="tx1"/>
                </a:solidFill>
              </a:rPr>
              <a:t>δμσ</a:t>
            </a:r>
            <a:r>
              <a:rPr lang="el-GR" sz="2800" dirty="0" smtClean="0">
                <a:solidFill>
                  <a:schemeClr val="tx1"/>
                </a:solidFill>
              </a:rPr>
              <a:t>: 30-35= </a:t>
            </a:r>
            <a:r>
              <a:rPr lang="el-GR" sz="2800" dirty="0" err="1" smtClean="0">
                <a:solidFill>
                  <a:schemeClr val="tx1"/>
                </a:solidFill>
              </a:rPr>
              <a:t>παχυσαρκοι</a:t>
            </a:r>
            <a:r>
              <a:rPr lang="el-GR" sz="2800" dirty="0" smtClean="0">
                <a:solidFill>
                  <a:schemeClr val="tx1"/>
                </a:solidFill>
              </a:rPr>
              <a:t> </a:t>
            </a:r>
            <a:br>
              <a:rPr lang="el-GR" sz="2800" dirty="0" smtClean="0">
                <a:solidFill>
                  <a:schemeClr val="tx1"/>
                </a:solidFill>
              </a:rPr>
            </a:br>
            <a:r>
              <a:rPr lang="el-GR" sz="2800" dirty="0" smtClean="0">
                <a:solidFill>
                  <a:schemeClr val="tx1"/>
                </a:solidFill>
              </a:rPr>
              <a:t/>
            </a:r>
            <a:br>
              <a:rPr lang="el-GR" sz="2800" dirty="0" smtClean="0">
                <a:solidFill>
                  <a:schemeClr val="tx1"/>
                </a:solidFill>
              </a:rPr>
            </a:br>
            <a:r>
              <a:rPr lang="el-GR" sz="2800" dirty="0" smtClean="0">
                <a:solidFill>
                  <a:schemeClr val="tx1"/>
                </a:solidFill>
              </a:rPr>
              <a:t/>
            </a:r>
            <a:br>
              <a:rPr lang="el-GR" sz="2800" dirty="0" smtClean="0">
                <a:solidFill>
                  <a:schemeClr val="tx1"/>
                </a:solidFill>
              </a:rPr>
            </a:br>
            <a:r>
              <a:rPr lang="el-GR" sz="2800" dirty="0" err="1" smtClean="0">
                <a:solidFill>
                  <a:schemeClr val="tx1"/>
                </a:solidFill>
              </a:rPr>
              <a:t>δμσ</a:t>
            </a:r>
            <a:r>
              <a:rPr lang="el-GR" sz="2800" dirty="0" smtClean="0">
                <a:solidFill>
                  <a:schemeClr val="tx1"/>
                </a:solidFill>
              </a:rPr>
              <a:t>: 35 και </a:t>
            </a:r>
            <a:r>
              <a:rPr lang="el-GR" sz="2800" dirty="0" err="1" smtClean="0">
                <a:solidFill>
                  <a:schemeClr val="tx1"/>
                </a:solidFill>
              </a:rPr>
              <a:t>πανω</a:t>
            </a:r>
            <a:r>
              <a:rPr lang="el-GR" sz="2800" dirty="0" smtClean="0">
                <a:solidFill>
                  <a:schemeClr val="tx1"/>
                </a:solidFill>
              </a:rPr>
              <a:t>= </a:t>
            </a:r>
            <a:r>
              <a:rPr lang="el-GR" sz="2800" dirty="0" err="1" smtClean="0">
                <a:solidFill>
                  <a:schemeClr val="tx1"/>
                </a:solidFill>
              </a:rPr>
              <a:t>σοβαρα</a:t>
            </a:r>
            <a:r>
              <a:rPr lang="el-GR" sz="2800" dirty="0" smtClean="0">
                <a:solidFill>
                  <a:schemeClr val="tx1"/>
                </a:solidFill>
              </a:rPr>
              <a:t> </a:t>
            </a:r>
            <a:r>
              <a:rPr lang="el-GR" sz="2800" dirty="0" err="1" smtClean="0">
                <a:solidFill>
                  <a:schemeClr val="tx1"/>
                </a:solidFill>
              </a:rPr>
              <a:t>παχυσαρκοι</a:t>
            </a:r>
            <a:r>
              <a:rPr lang="el-GR" sz="2800" dirty="0" smtClean="0">
                <a:solidFill>
                  <a:schemeClr val="tx1"/>
                </a:solidFill>
              </a:rPr>
              <a:t/>
            </a:r>
            <a:br>
              <a:rPr lang="el-GR" sz="2800" dirty="0" smtClean="0">
                <a:solidFill>
                  <a:schemeClr val="tx1"/>
                </a:solidFill>
              </a:rPr>
            </a:br>
            <a:r>
              <a:rPr lang="el-GR" sz="2800" dirty="0" smtClean="0"/>
              <a:t/>
            </a:r>
            <a:br>
              <a:rPr lang="el-GR" sz="2800" dirty="0" smtClean="0"/>
            </a:br>
            <a:r>
              <a:rPr lang="el-GR" sz="2800" dirty="0" smtClean="0"/>
              <a:t/>
            </a:r>
            <a:br>
              <a:rPr lang="el-GR" sz="2800" dirty="0" smtClean="0"/>
            </a:br>
            <a:endParaRPr lang="el-GR" sz="2800" dirty="0"/>
          </a:p>
        </p:txBody>
      </p:sp>
    </p:spTree>
  </p:cSld>
  <p:clrMapOvr>
    <a:masterClrMapping/>
  </p:clrMapOvr>
  <p:transition spd="slow">
    <p:wipe dir="d"/>
    <p:sndAc>
      <p:end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http://www.eumedline.eu/libs/ckfinder/userfiles/images/%CE%94%CE%B9%CE%B1%CF%84%CF%81%CE%BF%CF%86%CE%AE/ei1.JPG"/>
          <p:cNvPicPr>
            <a:picLocks noChangeAspect="1" noChangeArrowheads="1"/>
          </p:cNvPicPr>
          <p:nvPr/>
        </p:nvPicPr>
        <p:blipFill>
          <a:blip r:embed="rId2"/>
          <a:srcRect/>
          <a:stretch>
            <a:fillRect/>
          </a:stretch>
        </p:blipFill>
        <p:spPr bwMode="auto">
          <a:xfrm>
            <a:off x="179388" y="476250"/>
            <a:ext cx="7458075" cy="3952875"/>
          </a:xfrm>
          <a:prstGeom prst="rect">
            <a:avLst/>
          </a:prstGeom>
          <a:noFill/>
          <a:ln w="9525">
            <a:noFill/>
            <a:miter lim="800000"/>
            <a:headEnd/>
            <a:tailEnd/>
          </a:ln>
        </p:spPr>
      </p:pic>
      <p:sp>
        <p:nvSpPr>
          <p:cNvPr id="17410" name="2 - Ορθογώνιο"/>
          <p:cNvSpPr>
            <a:spLocks noChangeArrowheads="1"/>
          </p:cNvSpPr>
          <p:nvPr/>
        </p:nvSpPr>
        <p:spPr bwMode="auto">
          <a:xfrm>
            <a:off x="755650" y="4508500"/>
            <a:ext cx="6840538" cy="2014538"/>
          </a:xfrm>
          <a:prstGeom prst="rect">
            <a:avLst/>
          </a:prstGeom>
          <a:noFill/>
          <a:ln w="9525">
            <a:noFill/>
            <a:miter lim="800000"/>
            <a:headEnd/>
            <a:tailEnd/>
          </a:ln>
        </p:spPr>
        <p:txBody>
          <a:bodyPr>
            <a:spAutoFit/>
          </a:bodyPr>
          <a:lstStyle/>
          <a:p>
            <a:r>
              <a:rPr lang="el-GR">
                <a:latin typeface="Trebuchet MS" pitchFamily="34" charset="0"/>
              </a:rPr>
              <a:t>Στην Ελλάδα, σύμφωνα με την πολύ πρόσφατη πανελλήνια επιδημιολογική μελέτη που διενήργησε η Ελληνική Ιατρική Εταιρεία Παχυσαρκίας και στην οποία μελετήθηκαν 18.045 παιδιά και έφηβοι σε ολόκληρη την Επικράτεια, δεν φαίνεται να υπάρχει ιδιαίτερο πρόβλημα παχυσαρκίας. Ανησυχητικό όμως είναι το γεγονός του αυξημένου επιπολασμού (συχνότητας) των υπέρβαρων παιδιών και εφήβων</a:t>
            </a:r>
            <a:r>
              <a:rPr lang="en-US">
                <a:latin typeface="Trebuchet MS" pitchFamily="34" charset="0"/>
              </a:rPr>
              <a:t>.</a:t>
            </a:r>
            <a:r>
              <a:rPr lang="el-GR">
                <a:latin typeface="Trebuchet MS" pitchFamily="34" charset="0"/>
              </a:rPr>
              <a:t> </a:t>
            </a:r>
          </a:p>
        </p:txBody>
      </p:sp>
    </p:spTree>
  </p:cSld>
  <p:clrMapOvr>
    <a:masterClrMapping/>
  </p:clrMapOvr>
  <p:transition spd="slow">
    <p:wipe dir="d"/>
    <p:sndAc>
      <p:end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1116211"/>
      </p:ext>
    </p:extLst>
  </p:cSld>
  <p:clrMapOvr>
    <a:masterClrMapping/>
  </p:clrMapOvr>
  <p:transition spd="slow">
    <p:wipe dir="d"/>
    <p:sndAc>
      <p:end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n-US" sz="2400" dirty="0" smtClean="0"/>
              <a:t>E</a:t>
            </a:r>
            <a:r>
              <a:rPr lang="el-GR" sz="2400" dirty="0" err="1" smtClean="0"/>
              <a:t>ρευνα</a:t>
            </a:r>
            <a:r>
              <a:rPr lang="el-GR" sz="2400" dirty="0" smtClean="0"/>
              <a:t> στο </a:t>
            </a:r>
            <a:r>
              <a:rPr lang="el-GR" sz="2400" dirty="0" err="1" smtClean="0"/>
              <a:t>σχολειο</a:t>
            </a:r>
            <a:r>
              <a:rPr lang="el-GR" sz="2400" dirty="0" smtClean="0"/>
              <a:t>:</a:t>
            </a:r>
            <a:br>
              <a:rPr lang="el-GR" sz="2400" dirty="0" smtClean="0"/>
            </a:br>
            <a:r>
              <a:rPr lang="el-GR" sz="2400" dirty="0" smtClean="0"/>
              <a:t>Η ΣΤΑΣΗ ΤΩΝ ΕΦΗΒΩΝ ΑΠΕΝΑΝΤΙ ΣΤΗ ΔΙΑΤΡΟΦΗ &amp; ΤΗΝ ΠΑΧΥΣΑΡΚΙΑ</a:t>
            </a:r>
            <a:endParaRPr lang="el-GR" sz="2400" dirty="0"/>
          </a:p>
        </p:txBody>
      </p:sp>
      <p:sp>
        <p:nvSpPr>
          <p:cNvPr id="3" name="Θέση περιεχομένου 2"/>
          <p:cNvSpPr>
            <a:spLocks noGrp="1"/>
          </p:cNvSpPr>
          <p:nvPr>
            <p:ph idx="1"/>
          </p:nvPr>
        </p:nvSpPr>
        <p:spPr/>
        <p:txBody>
          <a:bodyPr/>
          <a:lstStyle/>
          <a:p>
            <a:r>
              <a:rPr lang="el-GR" sz="1800" dirty="0" smtClean="0"/>
              <a:t>Μετά από έρευνα </a:t>
            </a:r>
            <a:r>
              <a:rPr lang="el-GR" sz="1800" dirty="0"/>
              <a:t>που έγινε </a:t>
            </a:r>
            <a:r>
              <a:rPr lang="el-GR" sz="1800" dirty="0" smtClean="0"/>
              <a:t>με </a:t>
            </a:r>
            <a:r>
              <a:rPr lang="el-GR" sz="1800" dirty="0"/>
              <a:t>ερωτηματολόγιο </a:t>
            </a:r>
            <a:r>
              <a:rPr lang="el-GR" sz="1800" dirty="0" smtClean="0"/>
              <a:t> στο μαθητικό πληθυσμό του σχολείου μας(ηλικίες16-18 ετών) προέκυψαν τα εξής ευρήματα:</a:t>
            </a:r>
          </a:p>
          <a:p>
            <a:r>
              <a:rPr lang="el-GR" sz="1800" dirty="0" smtClean="0"/>
              <a:t>Φαίνεται ότι τους εφήβους απασχολεί ιδιαίτερα το σωματικό τους βάρος εφόσον το 70% δήλωσαν ότι έχουν ζυγαριά στο σπίτι.</a:t>
            </a:r>
          </a:p>
          <a:p>
            <a:r>
              <a:rPr lang="el-GR" sz="1800" dirty="0" smtClean="0"/>
              <a:t>Όμως το 80% δηλώνει ότι ζυγίζεται </a:t>
            </a:r>
            <a:r>
              <a:rPr lang="el-GR" sz="1800" dirty="0" err="1" smtClean="0"/>
              <a:t>σπάνια.Όλοι</a:t>
            </a:r>
            <a:r>
              <a:rPr lang="el-GR" sz="1800" dirty="0" smtClean="0"/>
              <a:t> οι μαθητές απάντησαν ότι τρώνε όταν </a:t>
            </a:r>
            <a:r>
              <a:rPr lang="el-GR" sz="1800" dirty="0" err="1" smtClean="0"/>
              <a:t>πεινούν,ενώ</a:t>
            </a:r>
            <a:r>
              <a:rPr lang="el-GR" sz="1800" dirty="0" smtClean="0"/>
              <a:t> το 80%προτιμά το σπιτικό φαγητό από το φαγητό των </a:t>
            </a:r>
            <a:r>
              <a:rPr lang="el-GR" sz="1800" dirty="0" err="1" smtClean="0"/>
              <a:t>ταχυφαγείων.Λίγοι</a:t>
            </a:r>
            <a:r>
              <a:rPr lang="el-GR" sz="1800" dirty="0" smtClean="0"/>
              <a:t> όμως ενδιαφέρονται (ποσοστό 30%)για τη σύσταση και τη χώρα προέλευσης των προϊόντων διατροφής που </a:t>
            </a:r>
            <a:r>
              <a:rPr lang="el-GR" sz="1800" dirty="0" err="1" smtClean="0"/>
              <a:t>αγοράζουν.Επίσης</a:t>
            </a:r>
            <a:r>
              <a:rPr lang="el-GR" sz="1800" dirty="0" smtClean="0"/>
              <a:t> η πλειοψηφία των μαθητών δε φαίνεται να προσέχει ιδιαίτερα τις θερμίδες που προσλαμβάνει </a:t>
            </a:r>
            <a:r>
              <a:rPr lang="el-GR" sz="1800" dirty="0" err="1" smtClean="0"/>
              <a:t>καθημερινά.Το</a:t>
            </a:r>
            <a:r>
              <a:rPr lang="el-GR" sz="1800" dirty="0" smtClean="0"/>
              <a:t> 80%καταναλώνει καθημερινά φρούτα και σαλάτες και όλοι γνωρίζουν τη σημασία της γυμναστικής για την υγεία </a:t>
            </a:r>
            <a:r>
              <a:rPr lang="el-GR" sz="1800" dirty="0" err="1" smtClean="0"/>
              <a:t>τους.Όσον</a:t>
            </a:r>
            <a:r>
              <a:rPr lang="el-GR" sz="1800" dirty="0" smtClean="0"/>
              <a:t> αφορά τη στάση των μαθητών απέναντι στην παχυσαρκία όλοι θεωρούν ότι είναι πρόβλημα </a:t>
            </a:r>
            <a:r>
              <a:rPr lang="el-GR" sz="1800" dirty="0" err="1" smtClean="0"/>
              <a:t>υγείας.Το</a:t>
            </a:r>
            <a:r>
              <a:rPr lang="el-GR" sz="1800" dirty="0" smtClean="0"/>
              <a:t> 70%μάλιστα,πιστεύει ότι αποτελεί αισθητικό μειονέκτημα καθώς επίσης ότι ένα υπέρβαρο άτομο αντιμετωπίζει τον κοινωνικό αποκλεισμό</a:t>
            </a:r>
            <a:r>
              <a:rPr lang="el-GR" sz="1600" dirty="0" smtClean="0"/>
              <a:t>.</a:t>
            </a:r>
            <a:endParaRPr lang="el-GR" sz="1600" dirty="0"/>
          </a:p>
        </p:txBody>
      </p:sp>
    </p:spTree>
    <p:extLst>
      <p:ext uri="{BB962C8B-B14F-4D97-AF65-F5344CB8AC3E}">
        <p14:creationId xmlns:p14="http://schemas.microsoft.com/office/powerpoint/2010/main" val="2333369995"/>
      </p:ext>
    </p:extLst>
  </p:cSld>
  <p:clrMapOvr>
    <a:masterClrMapping/>
  </p:clrMapOvr>
  <p:transition spd="slow">
    <p:wipe dir="d"/>
    <p:sndAc>
      <p:end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n-US" dirty="0" err="1" smtClean="0"/>
              <a:t>Aitia</a:t>
            </a:r>
            <a:r>
              <a:rPr lang="en-US" dirty="0" smtClean="0"/>
              <a:t> </a:t>
            </a:r>
            <a:r>
              <a:rPr lang="el-GR" dirty="0" smtClean="0"/>
              <a:t> </a:t>
            </a:r>
            <a:r>
              <a:rPr lang="el-GR" dirty="0" err="1" smtClean="0"/>
              <a:t>παχυσαρκιασ</a:t>
            </a:r>
            <a:endParaRPr lang="el-GR" dirty="0"/>
          </a:p>
        </p:txBody>
      </p:sp>
      <p:sp>
        <p:nvSpPr>
          <p:cNvPr id="3" name="2 - Θέση περιεχομένου"/>
          <p:cNvSpPr>
            <a:spLocks noGrp="1"/>
          </p:cNvSpPr>
          <p:nvPr>
            <p:ph sz="half" idx="1"/>
          </p:nvPr>
        </p:nvSpPr>
        <p:spPr>
          <a:xfrm>
            <a:off x="457200" y="1600200"/>
            <a:ext cx="3521075" cy="4525963"/>
          </a:xfrm>
        </p:spPr>
        <p:txBody>
          <a:bodyPr>
            <a:normAutofit/>
          </a:bodyPr>
          <a:lstStyle/>
          <a:p>
            <a:pPr>
              <a:lnSpc>
                <a:spcPct val="80000"/>
              </a:lnSpc>
            </a:pPr>
            <a:r>
              <a:rPr lang="el-GR" sz="3200" smtClean="0">
                <a:solidFill>
                  <a:schemeClr val="tx2"/>
                </a:solidFill>
              </a:rPr>
              <a:t>Ο τρόπος ζωής</a:t>
            </a:r>
            <a:r>
              <a:rPr lang="el-GR" sz="1800" smtClean="0"/>
              <a:t>:</a:t>
            </a:r>
          </a:p>
          <a:p>
            <a:pPr>
              <a:lnSpc>
                <a:spcPct val="80000"/>
              </a:lnSpc>
            </a:pPr>
            <a:r>
              <a:rPr lang="el-GR" sz="1800" smtClean="0"/>
              <a:t>Η καθιστική ζωή σε συνδυασμό με την κακή διατροφή είναι η κύρια αιτία της παχυσαρκίας στο δυτικό κόσμο. Παρά το γεγονός ότι το μορφωτικό επίπεδο έχει διεθνώς ανέβει και οι πληροφορίες για τη σωστή διατροφή βρίσκονται παντού γύρω μας, φαίνεται ότι τρώμε πολύ, γρήγορα και κακής ποιότητας τροφή. Παράλληλα, ασκούμαστε όλο και λιγότερο, κοιμόμαστε λιγότερο, παίρνουμε περισσότερα φάρμακα και απομακρυνόμαστε από τα πρότυπα της υγιεινής ζωής</a:t>
            </a:r>
            <a:r>
              <a:rPr lang="en-US" sz="1800" smtClean="0"/>
              <a:t>.</a:t>
            </a:r>
            <a:endParaRPr lang="el-GR" sz="1800" smtClean="0"/>
          </a:p>
          <a:p>
            <a:pPr>
              <a:lnSpc>
                <a:spcPct val="80000"/>
              </a:lnSpc>
            </a:pPr>
            <a:endParaRPr lang="el-GR" sz="1800" smtClean="0"/>
          </a:p>
        </p:txBody>
      </p:sp>
      <p:sp>
        <p:nvSpPr>
          <p:cNvPr id="4" name="3 - Θέση περιεχομένου"/>
          <p:cNvSpPr>
            <a:spLocks noGrp="1"/>
          </p:cNvSpPr>
          <p:nvPr>
            <p:ph sz="half" idx="2"/>
          </p:nvPr>
        </p:nvSpPr>
        <p:spPr>
          <a:xfrm>
            <a:off x="4178300" y="1844675"/>
            <a:ext cx="3521075" cy="3455988"/>
          </a:xfrm>
        </p:spPr>
        <p:txBody>
          <a:bodyPr>
            <a:normAutofit/>
          </a:bodyPr>
          <a:lstStyle/>
          <a:p>
            <a:pPr marL="274320" indent="-274320" fontAlgn="auto">
              <a:spcAft>
                <a:spcPts val="0"/>
              </a:spcAft>
              <a:buFont typeface="Wingdings 2"/>
              <a:buChar char=""/>
              <a:defRPr/>
            </a:pPr>
            <a:endParaRPr lang="el-GR" dirty="0"/>
          </a:p>
        </p:txBody>
      </p:sp>
      <p:graphicFrame>
        <p:nvGraphicFramePr>
          <p:cNvPr id="1026" name="Object 2"/>
          <p:cNvGraphicFramePr>
            <a:graphicFrameLocks noChangeAspect="1"/>
          </p:cNvGraphicFramePr>
          <p:nvPr/>
        </p:nvGraphicFramePr>
        <p:xfrm>
          <a:off x="4427538" y="1700213"/>
          <a:ext cx="5221287" cy="4681537"/>
        </p:xfrm>
        <a:graphic>
          <a:graphicData uri="http://schemas.openxmlformats.org/presentationml/2006/ole">
            <mc:AlternateContent xmlns:mc="http://schemas.openxmlformats.org/markup-compatibility/2006">
              <mc:Choice xmlns:v="urn:schemas-microsoft-com:vml" Requires="v">
                <p:oleObj spid="_x0000_s1028" name="Έγγραφο" r:id="rId4" imgW="5290257" imgH="1892279" progId="">
                  <p:embed/>
                </p:oleObj>
              </mc:Choice>
              <mc:Fallback>
                <p:oleObj name="Έγγραφο" r:id="rId4" imgW="5290257" imgH="1892279"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538" y="1700213"/>
                        <a:ext cx="5221287" cy="468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wipe dir="d"/>
    <p:sndAc>
      <p:end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fontAlgn="auto">
              <a:spcAft>
                <a:spcPts val="0"/>
              </a:spcAft>
              <a:defRPr/>
            </a:pPr>
            <a:r>
              <a:rPr lang="en-US" dirty="0" err="1" smtClean="0"/>
              <a:t>Aitia</a:t>
            </a:r>
            <a:r>
              <a:rPr lang="en-US" dirty="0" smtClean="0"/>
              <a:t> </a:t>
            </a:r>
            <a:r>
              <a:rPr lang="el-GR" dirty="0" smtClean="0"/>
              <a:t> </a:t>
            </a:r>
            <a:r>
              <a:rPr lang="el-GR" dirty="0" err="1" smtClean="0"/>
              <a:t>παχυσαρκιασ</a:t>
            </a:r>
            <a:endParaRPr lang="el-GR" dirty="0"/>
          </a:p>
        </p:txBody>
      </p:sp>
      <p:sp>
        <p:nvSpPr>
          <p:cNvPr id="21506" name="2 - Θέση περιεχομένου"/>
          <p:cNvSpPr>
            <a:spLocks noGrp="1"/>
          </p:cNvSpPr>
          <p:nvPr>
            <p:ph sz="half" idx="1"/>
          </p:nvPr>
        </p:nvSpPr>
        <p:spPr>
          <a:xfrm>
            <a:off x="457200" y="1600200"/>
            <a:ext cx="3521075" cy="4525963"/>
          </a:xfrm>
        </p:spPr>
        <p:txBody>
          <a:bodyPr/>
          <a:lstStyle/>
          <a:p>
            <a:r>
              <a:rPr lang="el-GR" sz="2400" smtClean="0">
                <a:solidFill>
                  <a:schemeClr val="tx2"/>
                </a:solidFill>
              </a:rPr>
              <a:t>Η κληρονομικότητα</a:t>
            </a:r>
            <a:r>
              <a:rPr lang="el-GR" sz="2400" smtClean="0"/>
              <a:t>:</a:t>
            </a:r>
          </a:p>
          <a:p>
            <a:r>
              <a:rPr lang="el-GR" sz="1400" b="1" smtClean="0"/>
              <a:t>Επιστημονικές μελέτες δείχνουν πως στον έλεγχο της πρόσληψης βάρους εμπλέκονται διάφορα γονίδια, επιδρώντας σε σωρεία παραμέτρων, όπως η όρεξη, ο βασικός μεταβολισμός, η κατανομή λίπους, οι διατροφικές προτιμήσεις, η επιθυμία για άσκηση, κτλ. </a:t>
            </a:r>
            <a:br>
              <a:rPr lang="el-GR" sz="1400" b="1" smtClean="0"/>
            </a:br>
            <a:r>
              <a:rPr lang="el-GR" sz="1400" b="1" smtClean="0"/>
              <a:t/>
            </a:r>
            <a:br>
              <a:rPr lang="el-GR" sz="1400" b="1" smtClean="0"/>
            </a:br>
            <a:r>
              <a:rPr lang="el-GR" sz="1400" b="1" smtClean="0"/>
              <a:t/>
            </a:r>
            <a:br>
              <a:rPr lang="el-GR" sz="1400" b="1" smtClean="0"/>
            </a:br>
            <a:r>
              <a:rPr lang="el-GR" sz="1400" b="1" smtClean="0"/>
              <a:t>Αξίζει να αναφερθεί πως υπάρχουν και ορισμένα σπάνια κληρονομούμενα σύνδρομα που σχετίζονται με αδυναμία ελέγχου του σωματικού βάρους και την ανάπτυξη παχυσαρκίας. Παράδειγμα τέτοιου συνδρόμου συνιστά το σύνδρομο Prader-Willi</a:t>
            </a:r>
          </a:p>
          <a:p>
            <a:endParaRPr lang="el-GR" sz="1800" smtClean="0"/>
          </a:p>
        </p:txBody>
      </p:sp>
      <p:pic>
        <p:nvPicPr>
          <p:cNvPr id="21507" name="4 - Θέση περιεχομένου" descr="Αποτέλεσμα εικόνας για παχυσαρκοι γονεισ παχυσαρκα παιδια εικονα"/>
          <p:cNvPicPr>
            <a:picLocks noGrp="1"/>
          </p:cNvPicPr>
          <p:nvPr>
            <p:ph sz="half" idx="2"/>
          </p:nvPr>
        </p:nvPicPr>
        <p:blipFill>
          <a:blip r:embed="rId2"/>
          <a:srcRect/>
          <a:stretch>
            <a:fillRect/>
          </a:stretch>
        </p:blipFill>
        <p:spPr>
          <a:xfrm>
            <a:off x="4572000" y="2133600"/>
            <a:ext cx="3240088" cy="3598863"/>
          </a:xfrm>
        </p:spPr>
      </p:pic>
    </p:spTree>
  </p:cSld>
  <p:clrMapOvr>
    <a:masterClrMapping/>
  </p:clrMapOvr>
  <p:transition spd="slow">
    <p:wipe dir="d"/>
    <p:sndAc>
      <p:end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fontAlgn="auto">
              <a:spcAft>
                <a:spcPts val="0"/>
              </a:spcAft>
              <a:defRPr/>
            </a:pPr>
            <a:r>
              <a:rPr lang="en-US" dirty="0" err="1" smtClean="0"/>
              <a:t>Aitia</a:t>
            </a:r>
            <a:r>
              <a:rPr lang="en-US" dirty="0" smtClean="0"/>
              <a:t> </a:t>
            </a:r>
            <a:r>
              <a:rPr lang="el-GR" dirty="0" smtClean="0"/>
              <a:t> </a:t>
            </a:r>
            <a:r>
              <a:rPr lang="el-GR" dirty="0" err="1" smtClean="0"/>
              <a:t>παχυσαρκιασ</a:t>
            </a:r>
            <a:endParaRPr lang="el-GR" dirty="0"/>
          </a:p>
        </p:txBody>
      </p:sp>
      <p:sp>
        <p:nvSpPr>
          <p:cNvPr id="3" name="2 - Θέση περιεχομένου"/>
          <p:cNvSpPr>
            <a:spLocks noGrp="1"/>
          </p:cNvSpPr>
          <p:nvPr>
            <p:ph sz="half" idx="1"/>
          </p:nvPr>
        </p:nvSpPr>
        <p:spPr>
          <a:xfrm>
            <a:off x="457200" y="1600200"/>
            <a:ext cx="3521075" cy="4525963"/>
          </a:xfrm>
        </p:spPr>
        <p:txBody>
          <a:bodyPr>
            <a:normAutofit fontScale="55000" lnSpcReduction="20000"/>
          </a:bodyPr>
          <a:lstStyle/>
          <a:p>
            <a:pPr marL="274320" indent="-274320" fontAlgn="auto">
              <a:spcAft>
                <a:spcPts val="0"/>
              </a:spcAft>
              <a:buFont typeface="Wingdings 2"/>
              <a:buChar char=""/>
              <a:defRPr/>
            </a:pPr>
            <a:r>
              <a:rPr lang="el-GR" sz="3600" dirty="0" smtClean="0">
                <a:solidFill>
                  <a:schemeClr val="tx2"/>
                </a:solidFill>
              </a:rPr>
              <a:t>Η παχυσαρκία ως αποτέλεσμα άλλων νόσων</a:t>
            </a:r>
            <a:r>
              <a:rPr lang="el-GR" sz="3600" dirty="0" smtClean="0"/>
              <a:t>:</a:t>
            </a:r>
          </a:p>
          <a:p>
            <a:pPr marL="274320" indent="-274320" fontAlgn="auto">
              <a:spcAft>
                <a:spcPts val="0"/>
              </a:spcAft>
              <a:buFont typeface="Wingdings 2"/>
              <a:buChar char=""/>
              <a:defRPr/>
            </a:pPr>
            <a:r>
              <a:rPr lang="el-GR" dirty="0" smtClean="0"/>
              <a:t>Υπάρχουν περιπτώσεις κατά τις οποίες ορισμένες ασθένειες, ή και φάρμακα μπορεί να προδιαθέτουν σε παχυσαρκία. Παραδείγματα τέτοιων περιπτώσεων αποτελούν ο υποθυρεοειδισμός, το </a:t>
            </a:r>
            <a:r>
              <a:rPr lang="el-GR" dirty="0" smtClean="0">
                <a:solidFill>
                  <a:schemeClr val="tx2"/>
                </a:solidFill>
              </a:rPr>
              <a:t>σύνδρομο</a:t>
            </a:r>
            <a:r>
              <a:rPr lang="el-GR" dirty="0" smtClean="0"/>
              <a:t> </a:t>
            </a:r>
            <a:r>
              <a:rPr lang="el-GR" dirty="0" err="1" smtClean="0">
                <a:solidFill>
                  <a:schemeClr val="tx2"/>
                </a:solidFill>
              </a:rPr>
              <a:t>Cushing</a:t>
            </a:r>
            <a:r>
              <a:rPr lang="el-GR" dirty="0" smtClean="0"/>
              <a:t>, ή και κάποιες άλλες σπάνιες ορμονικές διαταραχές. </a:t>
            </a:r>
            <a:br>
              <a:rPr lang="el-GR" dirty="0" smtClean="0"/>
            </a:br>
            <a:r>
              <a:rPr lang="el-GR" dirty="0" smtClean="0"/>
              <a:t>Φυσικά, ασθένειες της ψυχικής σφαίρας όπως η βουλιμία, οι διαταραχές λήψης τροφής και υποχονδριακή </a:t>
            </a:r>
            <a:r>
              <a:rPr lang="el-GR" dirty="0" err="1" smtClean="0">
                <a:solidFill>
                  <a:schemeClr val="tx2"/>
                </a:solidFill>
              </a:rPr>
              <a:t>υπερφαγία</a:t>
            </a:r>
            <a:r>
              <a:rPr lang="el-GR" dirty="0" smtClean="0"/>
              <a:t> οδηγούν επίσης σε παχυσαρκία. Από φαρμακευτικές ουσίες ενοχοποιούνται τα στεροειδή (κορτιζόνη), τα </a:t>
            </a:r>
            <a:r>
              <a:rPr lang="el-GR" dirty="0" err="1" smtClean="0"/>
              <a:t>αντιψυχωσικά</a:t>
            </a:r>
            <a:r>
              <a:rPr lang="el-GR" dirty="0" smtClean="0"/>
              <a:t> φάρμακα και ορισμένες θεραπείες </a:t>
            </a:r>
            <a:r>
              <a:rPr lang="el-GR" dirty="0" err="1" smtClean="0"/>
              <a:t>υπογονιμότητας</a:t>
            </a:r>
            <a:r>
              <a:rPr lang="el-GR" dirty="0" smtClean="0"/>
              <a:t>.</a:t>
            </a:r>
          </a:p>
          <a:p>
            <a:pPr marL="274320" indent="-274320" fontAlgn="auto">
              <a:spcAft>
                <a:spcPts val="0"/>
              </a:spcAft>
              <a:buFont typeface="Wingdings 2"/>
              <a:buChar char=""/>
              <a:defRPr/>
            </a:pPr>
            <a:endParaRPr lang="el-GR" dirty="0"/>
          </a:p>
        </p:txBody>
      </p:sp>
      <p:pic>
        <p:nvPicPr>
          <p:cNvPr id="22531" name="4 - Θέση περιεχομένου" descr="Αποτέλεσμα εικόνας για παχυσαρκοι γονεισ παχυσαρκα παιδια εικονα"/>
          <p:cNvPicPr>
            <a:picLocks noGrp="1"/>
          </p:cNvPicPr>
          <p:nvPr>
            <p:ph sz="half" idx="2"/>
          </p:nvPr>
        </p:nvPicPr>
        <p:blipFill>
          <a:blip r:embed="rId2"/>
          <a:srcRect/>
          <a:stretch>
            <a:fillRect/>
          </a:stretch>
        </p:blipFill>
        <p:spPr>
          <a:xfrm>
            <a:off x="4211638" y="1844675"/>
            <a:ext cx="3240087" cy="3887788"/>
          </a:xfrm>
        </p:spPr>
      </p:pic>
    </p:spTree>
  </p:cSld>
  <p:clrMapOvr>
    <a:masterClrMapping/>
  </p:clrMapOvr>
  <p:transition spd="slow">
    <p:wipe dir="d"/>
    <p:sndAc>
      <p:end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241</TotalTime>
  <Words>1257</Words>
  <Application>Microsoft Office PowerPoint</Application>
  <PresentationFormat>Προβολή στην οθόνη (4:3)</PresentationFormat>
  <Paragraphs>166</Paragraphs>
  <Slides>25</Slides>
  <Notes>2</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25</vt:i4>
      </vt:variant>
    </vt:vector>
  </HeadingPairs>
  <TitlesOfParts>
    <vt:vector size="27" baseType="lpstr">
      <vt:lpstr>Αφθονία</vt:lpstr>
      <vt:lpstr>Έγγραφο</vt:lpstr>
      <vt:lpstr>παχυσαρκια</vt:lpstr>
      <vt:lpstr>παχυσαρκια</vt:lpstr>
      <vt:lpstr>ΔΜΣ(ΒΜΙ- BODY MASS INTEX)= ΒΑΡΟΣ(kgr)/υψοσ² (μ²)  δμσ:18,5-24,99= ιδανικο βαροσ   δμσ: 25-29,99=υπερβαροι  δμσ: 30-35= παχυσαρκοι    δμσ: 35 και πανω= σοβαρα παχυσαρκοι   </vt:lpstr>
      <vt:lpstr>Παρουσίαση του PowerPoint</vt:lpstr>
      <vt:lpstr>Παρουσίαση του PowerPoint</vt:lpstr>
      <vt:lpstr>Eρευνα στο σχολειο: Η ΣΤΑΣΗ ΤΩΝ ΕΦΗΒΩΝ ΑΠΕΝΑΝΤΙ ΣΤΗ ΔΙΑΤΡΟΦΗ &amp; ΤΗΝ ΠΑΧΥΣΑΡΚΙΑ</vt:lpstr>
      <vt:lpstr>Aitia  παχυσαρκιασ</vt:lpstr>
      <vt:lpstr>Aitia  παχυσαρκιασ</vt:lpstr>
      <vt:lpstr>Aitia  παχυσαρκιασ</vt:lpstr>
      <vt:lpstr>Ψυχολογικεσ επιπτωσεισ</vt:lpstr>
      <vt:lpstr>Ψυχολογικεσ επιπτωσεισ</vt:lpstr>
      <vt:lpstr>Κοινωνικεσ επιπτωσεισ</vt:lpstr>
      <vt:lpstr>    ΕΠΙΠΤΩΣΕΙΣ παχυσαρκιασ       στην εφηβικη ηλικια</vt:lpstr>
      <vt:lpstr>ΠΡΟΛΗΨΗ</vt:lpstr>
      <vt:lpstr>θεραπεια</vt:lpstr>
      <vt:lpstr> μειωση προσλαβανομενων                       θερμιδων</vt:lpstr>
      <vt:lpstr>      Σωματικη ασκηση</vt:lpstr>
      <vt:lpstr>Διατροφικεσ συμβουλεσ για να γλυτωσετε θερμιδεσ                                                 πρωινο:</vt:lpstr>
      <vt:lpstr>   Διατροφικεσ συμβουλεσ για να γλυτωσετε θερμιδεσ                                               ζυμαρικα:</vt:lpstr>
      <vt:lpstr>Διατροφικεσ συμβουλεσ για να γλυτωσετε θερμιδεσ                                      κρεατικα:</vt:lpstr>
      <vt:lpstr> Διατροφικεσ συμβουλεσ για να γλυτωσετε θερμιδεσ                      γλυκα:          </vt:lpstr>
      <vt:lpstr>Διατροφικεσ συμβουλεσ για να γλυτωσετε θερμιδεσ   σνακ: </vt:lpstr>
      <vt:lpstr>Διατροφικεσ συμβουλεσ για να γλυτωσετε θερμιδεσ                                       ποτΑ:</vt:lpstr>
      <vt:lpstr>ΠαρA τουΣ φρενHρειΣ ρυθμοYΣ που χαρακτηρIζουν την σYγχρονη εποχH, υπAρχει δυνατOτητα για υγιεινH, ποιοτικH και σωστH διατροφH,αρκεI να υπΑρξει ορθΗ  επιστημονικH ενημEρωση».  </vt:lpstr>
      <vt:lpstr>               ΠΗΓΕΣ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παχυσαρκια</dc:title>
  <dc:creator>HPPAVILION</dc:creator>
  <cp:lastModifiedBy>- Manager -</cp:lastModifiedBy>
  <cp:revision>23</cp:revision>
  <dcterms:created xsi:type="dcterms:W3CDTF">2015-03-19T08:53:41Z</dcterms:created>
  <dcterms:modified xsi:type="dcterms:W3CDTF">2015-04-27T08:24:17Z</dcterms:modified>
</cp:coreProperties>
</file>